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43"/>
  </p:notesMasterIdLst>
  <p:sldIdLst>
    <p:sldId id="660" r:id="rId5"/>
    <p:sldId id="701" r:id="rId6"/>
    <p:sldId id="702" r:id="rId7"/>
    <p:sldId id="703" r:id="rId8"/>
    <p:sldId id="542" r:id="rId9"/>
    <p:sldId id="606" r:id="rId10"/>
    <p:sldId id="607" r:id="rId11"/>
    <p:sldId id="609" r:id="rId12"/>
    <p:sldId id="622" r:id="rId13"/>
    <p:sldId id="623" r:id="rId14"/>
    <p:sldId id="624" r:id="rId15"/>
    <p:sldId id="523" r:id="rId16"/>
    <p:sldId id="505" r:id="rId17"/>
    <p:sldId id="596" r:id="rId18"/>
    <p:sldId id="597" r:id="rId19"/>
    <p:sldId id="608" r:id="rId20"/>
    <p:sldId id="625" r:id="rId21"/>
    <p:sldId id="616" r:id="rId22"/>
    <p:sldId id="617" r:id="rId23"/>
    <p:sldId id="615" r:id="rId24"/>
    <p:sldId id="598" r:id="rId25"/>
    <p:sldId id="599" r:id="rId26"/>
    <p:sldId id="601" r:id="rId27"/>
    <p:sldId id="602" r:id="rId28"/>
    <p:sldId id="619" r:id="rId29"/>
    <p:sldId id="618" r:id="rId30"/>
    <p:sldId id="560" r:id="rId31"/>
    <p:sldId id="603" r:id="rId32"/>
    <p:sldId id="580" r:id="rId33"/>
    <p:sldId id="614" r:id="rId34"/>
    <p:sldId id="613" r:id="rId35"/>
    <p:sldId id="274" r:id="rId36"/>
    <p:sldId id="261" r:id="rId37"/>
    <p:sldId id="262" r:id="rId38"/>
    <p:sldId id="263" r:id="rId39"/>
    <p:sldId id="594" r:id="rId40"/>
    <p:sldId id="604" r:id="rId41"/>
    <p:sldId id="595" r:id="rId42"/>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09" userDrawn="1">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BE6D"/>
    <a:srgbClr val="FFFFFF"/>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125" autoAdjust="0"/>
    <p:restoredTop sz="81197"/>
  </p:normalViewPr>
  <p:slideViewPr>
    <p:cSldViewPr>
      <p:cViewPr varScale="1">
        <p:scale>
          <a:sx n="97" d="100"/>
          <a:sy n="97" d="100"/>
        </p:scale>
        <p:origin x="216" y="232"/>
      </p:cViewPr>
      <p:guideLst>
        <p:guide orient="horz" pos="2909"/>
        <p:guide pos="2160"/>
      </p:guideLst>
    </p:cSldViewPr>
  </p:slideViewPr>
  <p:notesTextViewPr>
    <p:cViewPr>
      <p:scale>
        <a:sx n="100" d="100"/>
        <a:sy n="100" d="100"/>
      </p:scale>
      <p:origin x="0" y="0"/>
    </p:cViewPr>
  </p:notesText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174EF1-32E8-4BD4-AD60-FDE3DCDC53DA}" type="doc">
      <dgm:prSet loTypeId="urn:microsoft.com/office/officeart/2011/layout/CircleProcess" loCatId="process" qsTypeId="urn:microsoft.com/office/officeart/2005/8/quickstyle/simple1" qsCatId="simple" csTypeId="urn:microsoft.com/office/officeart/2005/8/colors/colorful4" csCatId="colorful" phldr="1"/>
      <dgm:spPr/>
      <dgm:t>
        <a:bodyPr/>
        <a:lstStyle/>
        <a:p>
          <a:endParaRPr lang="en-US"/>
        </a:p>
      </dgm:t>
    </dgm:pt>
    <dgm:pt modelId="{839E4DB5-DB3F-493F-BCB3-7DD9C1C7409E}">
      <dgm:prSet phldrT="[Text]"/>
      <dgm:spPr/>
      <dgm:t>
        <a:bodyPr/>
        <a:lstStyle/>
        <a:p>
          <a:r>
            <a:rPr lang="en-US" dirty="0"/>
            <a:t>Website</a:t>
          </a:r>
        </a:p>
      </dgm:t>
    </dgm:pt>
    <dgm:pt modelId="{B2FB232B-F51F-45A8-B2E9-3CF7754E8119}" type="parTrans" cxnId="{6ECA10D8-48A7-405F-B4FE-DF14CCA95CE7}">
      <dgm:prSet/>
      <dgm:spPr/>
      <dgm:t>
        <a:bodyPr/>
        <a:lstStyle/>
        <a:p>
          <a:endParaRPr lang="en-US"/>
        </a:p>
      </dgm:t>
    </dgm:pt>
    <dgm:pt modelId="{91C23F06-7DBC-4AC9-9757-210DF7575E13}" type="sibTrans" cxnId="{6ECA10D8-48A7-405F-B4FE-DF14CCA95CE7}">
      <dgm:prSet/>
      <dgm:spPr/>
      <dgm:t>
        <a:bodyPr/>
        <a:lstStyle/>
        <a:p>
          <a:endParaRPr lang="en-US"/>
        </a:p>
      </dgm:t>
    </dgm:pt>
    <dgm:pt modelId="{EB17DE19-7EE9-4E65-A150-EFC81BA72DF4}">
      <dgm:prSet phldrT="[Text]"/>
      <dgm:spPr/>
      <dgm:t>
        <a:bodyPr/>
        <a:lstStyle/>
        <a:p>
          <a:r>
            <a:rPr lang="en-US" dirty="0"/>
            <a:t>Product Demo</a:t>
          </a:r>
        </a:p>
      </dgm:t>
    </dgm:pt>
    <dgm:pt modelId="{DB79F28F-A59C-41C2-8E48-9145092C6853}" type="parTrans" cxnId="{F1F87DBF-8B64-4756-9344-0C1AA4E435DC}">
      <dgm:prSet/>
      <dgm:spPr/>
      <dgm:t>
        <a:bodyPr/>
        <a:lstStyle/>
        <a:p>
          <a:endParaRPr lang="en-US"/>
        </a:p>
      </dgm:t>
    </dgm:pt>
    <dgm:pt modelId="{1D9EE8CD-06B2-45F8-9BEA-DC8D8F341564}" type="sibTrans" cxnId="{F1F87DBF-8B64-4756-9344-0C1AA4E435DC}">
      <dgm:prSet/>
      <dgm:spPr/>
      <dgm:t>
        <a:bodyPr/>
        <a:lstStyle/>
        <a:p>
          <a:endParaRPr lang="en-US"/>
        </a:p>
      </dgm:t>
    </dgm:pt>
    <dgm:pt modelId="{CEAB7286-8690-46A4-B25E-25A3947C53E9}">
      <dgm:prSet phldrT="[Text]"/>
      <dgm:spPr/>
      <dgm:t>
        <a:bodyPr/>
        <a:lstStyle/>
        <a:p>
          <a:r>
            <a:rPr lang="en-US" dirty="0"/>
            <a:t>Product Purchase</a:t>
          </a:r>
        </a:p>
      </dgm:t>
    </dgm:pt>
    <dgm:pt modelId="{5B5CF60B-DC64-4FC5-936F-5C7AA9CD1FBF}" type="parTrans" cxnId="{D8BBEC94-B464-43A6-AA6C-5255EB628F08}">
      <dgm:prSet/>
      <dgm:spPr/>
      <dgm:t>
        <a:bodyPr/>
        <a:lstStyle/>
        <a:p>
          <a:endParaRPr lang="en-US"/>
        </a:p>
      </dgm:t>
    </dgm:pt>
    <dgm:pt modelId="{5E51919C-10E4-43CC-BD48-DA4596338735}" type="sibTrans" cxnId="{D8BBEC94-B464-43A6-AA6C-5255EB628F08}">
      <dgm:prSet/>
      <dgm:spPr/>
      <dgm:t>
        <a:bodyPr/>
        <a:lstStyle/>
        <a:p>
          <a:endParaRPr lang="en-US"/>
        </a:p>
      </dgm:t>
    </dgm:pt>
    <dgm:pt modelId="{C5FF81D3-F324-47D6-A6B0-B56B1EB86E50}">
      <dgm:prSet phldrT="[Text]"/>
      <dgm:spPr/>
      <dgm:t>
        <a:bodyPr/>
        <a:lstStyle/>
        <a:p>
          <a:r>
            <a:rPr lang="en-US" dirty="0"/>
            <a:t>Product Onboarding</a:t>
          </a:r>
        </a:p>
      </dgm:t>
    </dgm:pt>
    <dgm:pt modelId="{60540D09-82A6-4B7F-BE75-3ECD9E1350DA}" type="parTrans" cxnId="{39895C3E-1FF6-42A3-8553-8AFF2826B554}">
      <dgm:prSet/>
      <dgm:spPr/>
      <dgm:t>
        <a:bodyPr/>
        <a:lstStyle/>
        <a:p>
          <a:endParaRPr lang="en-US"/>
        </a:p>
      </dgm:t>
    </dgm:pt>
    <dgm:pt modelId="{6D103432-54C4-45B0-999B-4B5D98148FFA}" type="sibTrans" cxnId="{39895C3E-1FF6-42A3-8553-8AFF2826B554}">
      <dgm:prSet/>
      <dgm:spPr/>
      <dgm:t>
        <a:bodyPr/>
        <a:lstStyle/>
        <a:p>
          <a:endParaRPr lang="en-US"/>
        </a:p>
      </dgm:t>
    </dgm:pt>
    <dgm:pt modelId="{D705945B-97C4-4082-8E45-9854B4C8186A}">
      <dgm:prSet phldrT="[Text]"/>
      <dgm:spPr/>
      <dgm:t>
        <a:bodyPr/>
        <a:lstStyle/>
        <a:p>
          <a:r>
            <a:rPr lang="en-US" dirty="0"/>
            <a:t>Product Adoption</a:t>
          </a:r>
        </a:p>
      </dgm:t>
    </dgm:pt>
    <dgm:pt modelId="{BC4C3EA7-E113-4E6D-A432-749C0FFC4B01}" type="parTrans" cxnId="{CA85294B-4592-4631-BF18-3F98368F0007}">
      <dgm:prSet/>
      <dgm:spPr/>
      <dgm:t>
        <a:bodyPr/>
        <a:lstStyle/>
        <a:p>
          <a:endParaRPr lang="en-US"/>
        </a:p>
      </dgm:t>
    </dgm:pt>
    <dgm:pt modelId="{4DEA4D22-5E35-4961-8712-4A5FC2D3C2CC}" type="sibTrans" cxnId="{CA85294B-4592-4631-BF18-3F98368F0007}">
      <dgm:prSet/>
      <dgm:spPr/>
      <dgm:t>
        <a:bodyPr/>
        <a:lstStyle/>
        <a:p>
          <a:endParaRPr lang="en-US"/>
        </a:p>
      </dgm:t>
    </dgm:pt>
    <dgm:pt modelId="{45E39E57-54C2-4351-A91A-3D7BD8FA7AE4}">
      <dgm:prSet phldrT="[Text]"/>
      <dgm:spPr/>
      <dgm:t>
        <a:bodyPr/>
        <a:lstStyle/>
        <a:p>
          <a:r>
            <a:rPr lang="en-US" dirty="0"/>
            <a:t>Support</a:t>
          </a:r>
        </a:p>
      </dgm:t>
    </dgm:pt>
    <dgm:pt modelId="{BB6FF6A4-362C-4683-B86B-0D83B269A118}" type="parTrans" cxnId="{AD33D323-55BD-41A9-AB16-0234DA19E57E}">
      <dgm:prSet/>
      <dgm:spPr/>
      <dgm:t>
        <a:bodyPr/>
        <a:lstStyle/>
        <a:p>
          <a:endParaRPr lang="en-US"/>
        </a:p>
      </dgm:t>
    </dgm:pt>
    <dgm:pt modelId="{83E44E71-4D5B-461F-B091-6E26059A260F}" type="sibTrans" cxnId="{AD33D323-55BD-41A9-AB16-0234DA19E57E}">
      <dgm:prSet/>
      <dgm:spPr/>
      <dgm:t>
        <a:bodyPr/>
        <a:lstStyle/>
        <a:p>
          <a:endParaRPr lang="en-US"/>
        </a:p>
      </dgm:t>
    </dgm:pt>
    <dgm:pt modelId="{ECBF1036-ECAA-48CD-B35B-B94110C96D5E}">
      <dgm:prSet phldrT="[Text]"/>
      <dgm:spPr/>
      <dgm:t>
        <a:bodyPr/>
        <a:lstStyle/>
        <a:p>
          <a:r>
            <a:rPr lang="en-US" dirty="0"/>
            <a:t>Renewal</a:t>
          </a:r>
        </a:p>
      </dgm:t>
    </dgm:pt>
    <dgm:pt modelId="{4C890DBD-8F2C-4B2C-B45C-2FAA51402328}" type="parTrans" cxnId="{28B12EBC-2DB8-4FD9-B355-C71499145E50}">
      <dgm:prSet/>
      <dgm:spPr/>
      <dgm:t>
        <a:bodyPr/>
        <a:lstStyle/>
        <a:p>
          <a:endParaRPr lang="en-US"/>
        </a:p>
      </dgm:t>
    </dgm:pt>
    <dgm:pt modelId="{B6EAFB62-CF11-4CE9-93D0-03012D8E7DB7}" type="sibTrans" cxnId="{28B12EBC-2DB8-4FD9-B355-C71499145E50}">
      <dgm:prSet/>
      <dgm:spPr/>
      <dgm:t>
        <a:bodyPr/>
        <a:lstStyle/>
        <a:p>
          <a:endParaRPr lang="en-US"/>
        </a:p>
      </dgm:t>
    </dgm:pt>
    <dgm:pt modelId="{D3C4C3EE-AD46-4130-9CF7-23C1E80AE249}" type="pres">
      <dgm:prSet presAssocID="{73174EF1-32E8-4BD4-AD60-FDE3DCDC53DA}" presName="Name0" presStyleCnt="0">
        <dgm:presLayoutVars>
          <dgm:chMax val="11"/>
          <dgm:chPref val="11"/>
          <dgm:dir/>
          <dgm:resizeHandles/>
        </dgm:presLayoutVars>
      </dgm:prSet>
      <dgm:spPr/>
    </dgm:pt>
    <dgm:pt modelId="{8509E2E2-D2FB-4FBB-9777-349B5369EC74}" type="pres">
      <dgm:prSet presAssocID="{ECBF1036-ECAA-48CD-B35B-B94110C96D5E}" presName="Accent7" presStyleCnt="0"/>
      <dgm:spPr/>
    </dgm:pt>
    <dgm:pt modelId="{119AD955-DC94-4A97-BFC4-1CBC71840B36}" type="pres">
      <dgm:prSet presAssocID="{ECBF1036-ECAA-48CD-B35B-B94110C96D5E}" presName="Accent" presStyleLbl="node1" presStyleIdx="0" presStyleCnt="7"/>
      <dgm:spPr/>
    </dgm:pt>
    <dgm:pt modelId="{38781650-8F8A-4E81-8395-D2995B37BDB7}" type="pres">
      <dgm:prSet presAssocID="{ECBF1036-ECAA-48CD-B35B-B94110C96D5E}" presName="ParentBackground7" presStyleCnt="0"/>
      <dgm:spPr/>
    </dgm:pt>
    <dgm:pt modelId="{9549F19C-6616-45E3-96B0-26D66A19CC6F}" type="pres">
      <dgm:prSet presAssocID="{ECBF1036-ECAA-48CD-B35B-B94110C96D5E}" presName="ParentBackground" presStyleLbl="fgAcc1" presStyleIdx="0" presStyleCnt="7"/>
      <dgm:spPr/>
    </dgm:pt>
    <dgm:pt modelId="{610257A5-F55E-40CD-9FBA-6C5C8DFF2D78}" type="pres">
      <dgm:prSet presAssocID="{ECBF1036-ECAA-48CD-B35B-B94110C96D5E}" presName="Parent7" presStyleLbl="revTx" presStyleIdx="0" presStyleCnt="0">
        <dgm:presLayoutVars>
          <dgm:chMax val="1"/>
          <dgm:chPref val="1"/>
          <dgm:bulletEnabled val="1"/>
        </dgm:presLayoutVars>
      </dgm:prSet>
      <dgm:spPr/>
    </dgm:pt>
    <dgm:pt modelId="{06B91F69-8DC6-4441-935E-8CF8F18C39B7}" type="pres">
      <dgm:prSet presAssocID="{45E39E57-54C2-4351-A91A-3D7BD8FA7AE4}" presName="Accent6" presStyleCnt="0"/>
      <dgm:spPr/>
    </dgm:pt>
    <dgm:pt modelId="{3046FB51-95D3-43C2-84D1-8145F0FA6594}" type="pres">
      <dgm:prSet presAssocID="{45E39E57-54C2-4351-A91A-3D7BD8FA7AE4}" presName="Accent" presStyleLbl="node1" presStyleIdx="1" presStyleCnt="7"/>
      <dgm:spPr/>
    </dgm:pt>
    <dgm:pt modelId="{4F8340C3-11BC-487E-B3E9-038DABBC372A}" type="pres">
      <dgm:prSet presAssocID="{45E39E57-54C2-4351-A91A-3D7BD8FA7AE4}" presName="ParentBackground6" presStyleCnt="0"/>
      <dgm:spPr/>
    </dgm:pt>
    <dgm:pt modelId="{4B31B0B6-91DB-463D-AA8F-A9663F95C631}" type="pres">
      <dgm:prSet presAssocID="{45E39E57-54C2-4351-A91A-3D7BD8FA7AE4}" presName="ParentBackground" presStyleLbl="fgAcc1" presStyleIdx="1" presStyleCnt="7"/>
      <dgm:spPr/>
    </dgm:pt>
    <dgm:pt modelId="{7F049A29-1A48-4A6A-9E55-802FD3FE3F28}" type="pres">
      <dgm:prSet presAssocID="{45E39E57-54C2-4351-A91A-3D7BD8FA7AE4}" presName="Parent6" presStyleLbl="revTx" presStyleIdx="0" presStyleCnt="0">
        <dgm:presLayoutVars>
          <dgm:chMax val="1"/>
          <dgm:chPref val="1"/>
          <dgm:bulletEnabled val="1"/>
        </dgm:presLayoutVars>
      </dgm:prSet>
      <dgm:spPr/>
    </dgm:pt>
    <dgm:pt modelId="{253F67BE-9FF5-40FC-B9AE-2E145268BA09}" type="pres">
      <dgm:prSet presAssocID="{D705945B-97C4-4082-8E45-9854B4C8186A}" presName="Accent5" presStyleCnt="0"/>
      <dgm:spPr/>
    </dgm:pt>
    <dgm:pt modelId="{1166A1A1-4217-452C-9950-A74B5D814884}" type="pres">
      <dgm:prSet presAssocID="{D705945B-97C4-4082-8E45-9854B4C8186A}" presName="Accent" presStyleLbl="node1" presStyleIdx="2" presStyleCnt="7"/>
      <dgm:spPr/>
    </dgm:pt>
    <dgm:pt modelId="{E3E1064F-CA4B-44CE-AA39-1FB124EAD015}" type="pres">
      <dgm:prSet presAssocID="{D705945B-97C4-4082-8E45-9854B4C8186A}" presName="ParentBackground5" presStyleCnt="0"/>
      <dgm:spPr/>
    </dgm:pt>
    <dgm:pt modelId="{DA0CC1B4-A107-401F-8FD4-771EEA23E58B}" type="pres">
      <dgm:prSet presAssocID="{D705945B-97C4-4082-8E45-9854B4C8186A}" presName="ParentBackground" presStyleLbl="fgAcc1" presStyleIdx="2" presStyleCnt="7"/>
      <dgm:spPr/>
    </dgm:pt>
    <dgm:pt modelId="{C76440C6-57D5-4695-9B17-86E4A9B64EAE}" type="pres">
      <dgm:prSet presAssocID="{D705945B-97C4-4082-8E45-9854B4C8186A}" presName="Parent5" presStyleLbl="revTx" presStyleIdx="0" presStyleCnt="0">
        <dgm:presLayoutVars>
          <dgm:chMax val="1"/>
          <dgm:chPref val="1"/>
          <dgm:bulletEnabled val="1"/>
        </dgm:presLayoutVars>
      </dgm:prSet>
      <dgm:spPr/>
    </dgm:pt>
    <dgm:pt modelId="{FB45C9B2-4713-4DE3-A7F0-D85D2A3E4581}" type="pres">
      <dgm:prSet presAssocID="{C5FF81D3-F324-47D6-A6B0-B56B1EB86E50}" presName="Accent4" presStyleCnt="0"/>
      <dgm:spPr/>
    </dgm:pt>
    <dgm:pt modelId="{4BF20EC2-5B01-413C-99CF-415BA50F788A}" type="pres">
      <dgm:prSet presAssocID="{C5FF81D3-F324-47D6-A6B0-B56B1EB86E50}" presName="Accent" presStyleLbl="node1" presStyleIdx="3" presStyleCnt="7"/>
      <dgm:spPr/>
    </dgm:pt>
    <dgm:pt modelId="{E1B8F791-D534-4B34-AA8E-E0007444BBEF}" type="pres">
      <dgm:prSet presAssocID="{C5FF81D3-F324-47D6-A6B0-B56B1EB86E50}" presName="ParentBackground4" presStyleCnt="0"/>
      <dgm:spPr/>
    </dgm:pt>
    <dgm:pt modelId="{AB00BB77-00B5-4DB5-801A-0BD8E3C07F04}" type="pres">
      <dgm:prSet presAssocID="{C5FF81D3-F324-47D6-A6B0-B56B1EB86E50}" presName="ParentBackground" presStyleLbl="fgAcc1" presStyleIdx="3" presStyleCnt="7"/>
      <dgm:spPr/>
    </dgm:pt>
    <dgm:pt modelId="{15FA635A-93D3-4D21-AD1F-4E3CF52885B4}" type="pres">
      <dgm:prSet presAssocID="{C5FF81D3-F324-47D6-A6B0-B56B1EB86E50}" presName="Parent4" presStyleLbl="revTx" presStyleIdx="0" presStyleCnt="0">
        <dgm:presLayoutVars>
          <dgm:chMax val="1"/>
          <dgm:chPref val="1"/>
          <dgm:bulletEnabled val="1"/>
        </dgm:presLayoutVars>
      </dgm:prSet>
      <dgm:spPr/>
    </dgm:pt>
    <dgm:pt modelId="{4F0C7210-F55C-4CB8-AFF7-AA61DFE6B51E}" type="pres">
      <dgm:prSet presAssocID="{CEAB7286-8690-46A4-B25E-25A3947C53E9}" presName="Accent3" presStyleCnt="0"/>
      <dgm:spPr/>
    </dgm:pt>
    <dgm:pt modelId="{36D90B32-2F54-43AA-8D02-59B75AEDADE1}" type="pres">
      <dgm:prSet presAssocID="{CEAB7286-8690-46A4-B25E-25A3947C53E9}" presName="Accent" presStyleLbl="node1" presStyleIdx="4" presStyleCnt="7"/>
      <dgm:spPr/>
    </dgm:pt>
    <dgm:pt modelId="{B6A95ADA-EB2C-43A6-87D6-05E5540B2085}" type="pres">
      <dgm:prSet presAssocID="{CEAB7286-8690-46A4-B25E-25A3947C53E9}" presName="ParentBackground3" presStyleCnt="0"/>
      <dgm:spPr/>
    </dgm:pt>
    <dgm:pt modelId="{24B71967-0E86-46C1-B59E-2ECB92E933FE}" type="pres">
      <dgm:prSet presAssocID="{CEAB7286-8690-46A4-B25E-25A3947C53E9}" presName="ParentBackground" presStyleLbl="fgAcc1" presStyleIdx="4" presStyleCnt="7"/>
      <dgm:spPr/>
    </dgm:pt>
    <dgm:pt modelId="{A62F45DC-8316-4171-81B7-A4C5171E7A5B}" type="pres">
      <dgm:prSet presAssocID="{CEAB7286-8690-46A4-B25E-25A3947C53E9}" presName="Parent3" presStyleLbl="revTx" presStyleIdx="0" presStyleCnt="0">
        <dgm:presLayoutVars>
          <dgm:chMax val="1"/>
          <dgm:chPref val="1"/>
          <dgm:bulletEnabled val="1"/>
        </dgm:presLayoutVars>
      </dgm:prSet>
      <dgm:spPr/>
    </dgm:pt>
    <dgm:pt modelId="{3EBE698D-7AF7-41EF-9EDE-629BC337FDB2}" type="pres">
      <dgm:prSet presAssocID="{EB17DE19-7EE9-4E65-A150-EFC81BA72DF4}" presName="Accent2" presStyleCnt="0"/>
      <dgm:spPr/>
    </dgm:pt>
    <dgm:pt modelId="{77408BA3-0B41-45F3-9D19-6EB0811C7BDB}" type="pres">
      <dgm:prSet presAssocID="{EB17DE19-7EE9-4E65-A150-EFC81BA72DF4}" presName="Accent" presStyleLbl="node1" presStyleIdx="5" presStyleCnt="7"/>
      <dgm:spPr/>
    </dgm:pt>
    <dgm:pt modelId="{2C0AA5D4-5AD8-475E-AB57-3128FA715162}" type="pres">
      <dgm:prSet presAssocID="{EB17DE19-7EE9-4E65-A150-EFC81BA72DF4}" presName="ParentBackground2" presStyleCnt="0"/>
      <dgm:spPr/>
    </dgm:pt>
    <dgm:pt modelId="{B3BC1B10-83FB-4B20-B554-6EDF30496E49}" type="pres">
      <dgm:prSet presAssocID="{EB17DE19-7EE9-4E65-A150-EFC81BA72DF4}" presName="ParentBackground" presStyleLbl="fgAcc1" presStyleIdx="5" presStyleCnt="7"/>
      <dgm:spPr/>
    </dgm:pt>
    <dgm:pt modelId="{2A584C82-ED5D-4B62-9926-8131F1A4B55D}" type="pres">
      <dgm:prSet presAssocID="{EB17DE19-7EE9-4E65-A150-EFC81BA72DF4}" presName="Parent2" presStyleLbl="revTx" presStyleIdx="0" presStyleCnt="0">
        <dgm:presLayoutVars>
          <dgm:chMax val="1"/>
          <dgm:chPref val="1"/>
          <dgm:bulletEnabled val="1"/>
        </dgm:presLayoutVars>
      </dgm:prSet>
      <dgm:spPr/>
    </dgm:pt>
    <dgm:pt modelId="{7F595086-3EBF-4A7E-AF25-909E5A6BA018}" type="pres">
      <dgm:prSet presAssocID="{839E4DB5-DB3F-493F-BCB3-7DD9C1C7409E}" presName="Accent1" presStyleCnt="0"/>
      <dgm:spPr/>
    </dgm:pt>
    <dgm:pt modelId="{44148945-9D10-4287-B81A-1D496DE47FC2}" type="pres">
      <dgm:prSet presAssocID="{839E4DB5-DB3F-493F-BCB3-7DD9C1C7409E}" presName="Accent" presStyleLbl="node1" presStyleIdx="6" presStyleCnt="7"/>
      <dgm:spPr/>
    </dgm:pt>
    <dgm:pt modelId="{C68991C2-145B-4896-AA9F-D97D0FD5F87A}" type="pres">
      <dgm:prSet presAssocID="{839E4DB5-DB3F-493F-BCB3-7DD9C1C7409E}" presName="ParentBackground1" presStyleCnt="0"/>
      <dgm:spPr/>
    </dgm:pt>
    <dgm:pt modelId="{AC53D15B-366B-4DE8-A4B3-D487F307E4E1}" type="pres">
      <dgm:prSet presAssocID="{839E4DB5-DB3F-493F-BCB3-7DD9C1C7409E}" presName="ParentBackground" presStyleLbl="fgAcc1" presStyleIdx="6" presStyleCnt="7"/>
      <dgm:spPr/>
    </dgm:pt>
    <dgm:pt modelId="{089B03CB-D084-4F70-8F62-6E09B37AC6A7}" type="pres">
      <dgm:prSet presAssocID="{839E4DB5-DB3F-493F-BCB3-7DD9C1C7409E}" presName="Parent1" presStyleLbl="revTx" presStyleIdx="0" presStyleCnt="0">
        <dgm:presLayoutVars>
          <dgm:chMax val="1"/>
          <dgm:chPref val="1"/>
          <dgm:bulletEnabled val="1"/>
        </dgm:presLayoutVars>
      </dgm:prSet>
      <dgm:spPr/>
    </dgm:pt>
  </dgm:ptLst>
  <dgm:cxnLst>
    <dgm:cxn modelId="{546D6B04-ECC7-48D7-9C29-BFAFEF3D0FFE}" type="presOf" srcId="{CEAB7286-8690-46A4-B25E-25A3947C53E9}" destId="{A62F45DC-8316-4171-81B7-A4C5171E7A5B}" srcOrd="1" destOrd="0" presId="urn:microsoft.com/office/officeart/2011/layout/CircleProcess"/>
    <dgm:cxn modelId="{47864420-DCFF-4925-AF73-567829A582DF}" type="presOf" srcId="{C5FF81D3-F324-47D6-A6B0-B56B1EB86E50}" destId="{AB00BB77-00B5-4DB5-801A-0BD8E3C07F04}" srcOrd="0" destOrd="0" presId="urn:microsoft.com/office/officeart/2011/layout/CircleProcess"/>
    <dgm:cxn modelId="{279BC123-E263-49F4-87E2-528921EA6570}" type="presOf" srcId="{73174EF1-32E8-4BD4-AD60-FDE3DCDC53DA}" destId="{D3C4C3EE-AD46-4130-9CF7-23C1E80AE249}" srcOrd="0" destOrd="0" presId="urn:microsoft.com/office/officeart/2011/layout/CircleProcess"/>
    <dgm:cxn modelId="{AD33D323-55BD-41A9-AB16-0234DA19E57E}" srcId="{73174EF1-32E8-4BD4-AD60-FDE3DCDC53DA}" destId="{45E39E57-54C2-4351-A91A-3D7BD8FA7AE4}" srcOrd="5" destOrd="0" parTransId="{BB6FF6A4-362C-4683-B86B-0D83B269A118}" sibTransId="{83E44E71-4D5B-461F-B091-6E26059A260F}"/>
    <dgm:cxn modelId="{F3D9403B-5B37-4350-AE4C-56D221D0D8A8}" type="presOf" srcId="{ECBF1036-ECAA-48CD-B35B-B94110C96D5E}" destId="{610257A5-F55E-40CD-9FBA-6C5C8DFF2D78}" srcOrd="1" destOrd="0" presId="urn:microsoft.com/office/officeart/2011/layout/CircleProcess"/>
    <dgm:cxn modelId="{39895C3E-1FF6-42A3-8553-8AFF2826B554}" srcId="{73174EF1-32E8-4BD4-AD60-FDE3DCDC53DA}" destId="{C5FF81D3-F324-47D6-A6B0-B56B1EB86E50}" srcOrd="3" destOrd="0" parTransId="{60540D09-82A6-4B7F-BE75-3ECD9E1350DA}" sibTransId="{6D103432-54C4-45B0-999B-4B5D98148FFA}"/>
    <dgm:cxn modelId="{CA85294B-4592-4631-BF18-3F98368F0007}" srcId="{73174EF1-32E8-4BD4-AD60-FDE3DCDC53DA}" destId="{D705945B-97C4-4082-8E45-9854B4C8186A}" srcOrd="4" destOrd="0" parTransId="{BC4C3EA7-E113-4E6D-A432-749C0FFC4B01}" sibTransId="{4DEA4D22-5E35-4961-8712-4A5FC2D3C2CC}"/>
    <dgm:cxn modelId="{06855C58-BFF5-42DD-85F5-B5FEE1AE78A9}" type="presOf" srcId="{ECBF1036-ECAA-48CD-B35B-B94110C96D5E}" destId="{9549F19C-6616-45E3-96B0-26D66A19CC6F}" srcOrd="0" destOrd="0" presId="urn:microsoft.com/office/officeart/2011/layout/CircleProcess"/>
    <dgm:cxn modelId="{F7F68261-C21E-4B16-A68C-482C845498BF}" type="presOf" srcId="{839E4DB5-DB3F-493F-BCB3-7DD9C1C7409E}" destId="{089B03CB-D084-4F70-8F62-6E09B37AC6A7}" srcOrd="1" destOrd="0" presId="urn:microsoft.com/office/officeart/2011/layout/CircleProcess"/>
    <dgm:cxn modelId="{44F39C69-C5E6-4C44-9586-E5E4B2BE5872}" type="presOf" srcId="{EB17DE19-7EE9-4E65-A150-EFC81BA72DF4}" destId="{B3BC1B10-83FB-4B20-B554-6EDF30496E49}" srcOrd="0" destOrd="0" presId="urn:microsoft.com/office/officeart/2011/layout/CircleProcess"/>
    <dgm:cxn modelId="{9F5CAD6D-BACD-40F1-AC8C-76BD0079E807}" type="presOf" srcId="{45E39E57-54C2-4351-A91A-3D7BD8FA7AE4}" destId="{4B31B0B6-91DB-463D-AA8F-A9663F95C631}" srcOrd="0" destOrd="0" presId="urn:microsoft.com/office/officeart/2011/layout/CircleProcess"/>
    <dgm:cxn modelId="{D8BBEC94-B464-43A6-AA6C-5255EB628F08}" srcId="{73174EF1-32E8-4BD4-AD60-FDE3DCDC53DA}" destId="{CEAB7286-8690-46A4-B25E-25A3947C53E9}" srcOrd="2" destOrd="0" parTransId="{5B5CF60B-DC64-4FC5-936F-5C7AA9CD1FBF}" sibTransId="{5E51919C-10E4-43CC-BD48-DA4596338735}"/>
    <dgm:cxn modelId="{DC84B395-6E26-4A5E-84B0-019A33A5590A}" type="presOf" srcId="{C5FF81D3-F324-47D6-A6B0-B56B1EB86E50}" destId="{15FA635A-93D3-4D21-AD1F-4E3CF52885B4}" srcOrd="1" destOrd="0" presId="urn:microsoft.com/office/officeart/2011/layout/CircleProcess"/>
    <dgm:cxn modelId="{99CBC4B1-AE0B-4697-97AB-AA3192D0A7CA}" type="presOf" srcId="{D705945B-97C4-4082-8E45-9854B4C8186A}" destId="{C76440C6-57D5-4695-9B17-86E4A9B64EAE}" srcOrd="1" destOrd="0" presId="urn:microsoft.com/office/officeart/2011/layout/CircleProcess"/>
    <dgm:cxn modelId="{9AA683B2-BD1E-41B1-9570-35E1F34A06CA}" type="presOf" srcId="{839E4DB5-DB3F-493F-BCB3-7DD9C1C7409E}" destId="{AC53D15B-366B-4DE8-A4B3-D487F307E4E1}" srcOrd="0" destOrd="0" presId="urn:microsoft.com/office/officeart/2011/layout/CircleProcess"/>
    <dgm:cxn modelId="{28B12EBC-2DB8-4FD9-B355-C71499145E50}" srcId="{73174EF1-32E8-4BD4-AD60-FDE3DCDC53DA}" destId="{ECBF1036-ECAA-48CD-B35B-B94110C96D5E}" srcOrd="6" destOrd="0" parTransId="{4C890DBD-8F2C-4B2C-B45C-2FAA51402328}" sibTransId="{B6EAFB62-CF11-4CE9-93D0-03012D8E7DB7}"/>
    <dgm:cxn modelId="{F1F87DBF-8B64-4756-9344-0C1AA4E435DC}" srcId="{73174EF1-32E8-4BD4-AD60-FDE3DCDC53DA}" destId="{EB17DE19-7EE9-4E65-A150-EFC81BA72DF4}" srcOrd="1" destOrd="0" parTransId="{DB79F28F-A59C-41C2-8E48-9145092C6853}" sibTransId="{1D9EE8CD-06B2-45F8-9BEA-DC8D8F341564}"/>
    <dgm:cxn modelId="{6E09A4C3-9CDC-4E2B-824E-2D18D27590A6}" type="presOf" srcId="{CEAB7286-8690-46A4-B25E-25A3947C53E9}" destId="{24B71967-0E86-46C1-B59E-2ECB92E933FE}" srcOrd="0" destOrd="0" presId="urn:microsoft.com/office/officeart/2011/layout/CircleProcess"/>
    <dgm:cxn modelId="{6ECA10D8-48A7-405F-B4FE-DF14CCA95CE7}" srcId="{73174EF1-32E8-4BD4-AD60-FDE3DCDC53DA}" destId="{839E4DB5-DB3F-493F-BCB3-7DD9C1C7409E}" srcOrd="0" destOrd="0" parTransId="{B2FB232B-F51F-45A8-B2E9-3CF7754E8119}" sibTransId="{91C23F06-7DBC-4AC9-9757-210DF7575E13}"/>
    <dgm:cxn modelId="{B1F436E7-12BA-488A-8A80-25588248DE0B}" type="presOf" srcId="{45E39E57-54C2-4351-A91A-3D7BD8FA7AE4}" destId="{7F049A29-1A48-4A6A-9E55-802FD3FE3F28}" srcOrd="1" destOrd="0" presId="urn:microsoft.com/office/officeart/2011/layout/CircleProcess"/>
    <dgm:cxn modelId="{A6090CF7-FD80-4A90-9990-8FB9D7947E4A}" type="presOf" srcId="{D705945B-97C4-4082-8E45-9854B4C8186A}" destId="{DA0CC1B4-A107-401F-8FD4-771EEA23E58B}" srcOrd="0" destOrd="0" presId="urn:microsoft.com/office/officeart/2011/layout/CircleProcess"/>
    <dgm:cxn modelId="{6D4B40FC-779A-4F16-90CA-568C5580CDA4}" type="presOf" srcId="{EB17DE19-7EE9-4E65-A150-EFC81BA72DF4}" destId="{2A584C82-ED5D-4B62-9926-8131F1A4B55D}" srcOrd="1" destOrd="0" presId="urn:microsoft.com/office/officeart/2011/layout/CircleProcess"/>
    <dgm:cxn modelId="{6CCD202B-7EF8-4164-A272-3300BC2A7F6C}" type="presParOf" srcId="{D3C4C3EE-AD46-4130-9CF7-23C1E80AE249}" destId="{8509E2E2-D2FB-4FBB-9777-349B5369EC74}" srcOrd="0" destOrd="0" presId="urn:microsoft.com/office/officeart/2011/layout/CircleProcess"/>
    <dgm:cxn modelId="{1E097F23-2D1B-4840-94CE-2E086D48060A}" type="presParOf" srcId="{8509E2E2-D2FB-4FBB-9777-349B5369EC74}" destId="{119AD955-DC94-4A97-BFC4-1CBC71840B36}" srcOrd="0" destOrd="0" presId="urn:microsoft.com/office/officeart/2011/layout/CircleProcess"/>
    <dgm:cxn modelId="{BA5A1CAC-2F44-42FB-8547-9B513ABCD196}" type="presParOf" srcId="{D3C4C3EE-AD46-4130-9CF7-23C1E80AE249}" destId="{38781650-8F8A-4E81-8395-D2995B37BDB7}" srcOrd="1" destOrd="0" presId="urn:microsoft.com/office/officeart/2011/layout/CircleProcess"/>
    <dgm:cxn modelId="{8F33188E-DFD0-467A-9900-6BEBEE38C650}" type="presParOf" srcId="{38781650-8F8A-4E81-8395-D2995B37BDB7}" destId="{9549F19C-6616-45E3-96B0-26D66A19CC6F}" srcOrd="0" destOrd="0" presId="urn:microsoft.com/office/officeart/2011/layout/CircleProcess"/>
    <dgm:cxn modelId="{2E620B69-2624-4B32-A2A7-C950E95E084D}" type="presParOf" srcId="{D3C4C3EE-AD46-4130-9CF7-23C1E80AE249}" destId="{610257A5-F55E-40CD-9FBA-6C5C8DFF2D78}" srcOrd="2" destOrd="0" presId="urn:microsoft.com/office/officeart/2011/layout/CircleProcess"/>
    <dgm:cxn modelId="{32C7EC3E-B197-4AB9-A8EF-E04C8226EF42}" type="presParOf" srcId="{D3C4C3EE-AD46-4130-9CF7-23C1E80AE249}" destId="{06B91F69-8DC6-4441-935E-8CF8F18C39B7}" srcOrd="3" destOrd="0" presId="urn:microsoft.com/office/officeart/2011/layout/CircleProcess"/>
    <dgm:cxn modelId="{8D6FC8C8-43DC-4D4D-B067-A22A975B2AA1}" type="presParOf" srcId="{06B91F69-8DC6-4441-935E-8CF8F18C39B7}" destId="{3046FB51-95D3-43C2-84D1-8145F0FA6594}" srcOrd="0" destOrd="0" presId="urn:microsoft.com/office/officeart/2011/layout/CircleProcess"/>
    <dgm:cxn modelId="{3BD32DBF-3FE1-4A0C-B19F-1FA305C65E10}" type="presParOf" srcId="{D3C4C3EE-AD46-4130-9CF7-23C1E80AE249}" destId="{4F8340C3-11BC-487E-B3E9-038DABBC372A}" srcOrd="4" destOrd="0" presId="urn:microsoft.com/office/officeart/2011/layout/CircleProcess"/>
    <dgm:cxn modelId="{D8E4B0CC-7DE0-4827-8DB3-8E7CDA52B1D5}" type="presParOf" srcId="{4F8340C3-11BC-487E-B3E9-038DABBC372A}" destId="{4B31B0B6-91DB-463D-AA8F-A9663F95C631}" srcOrd="0" destOrd="0" presId="urn:microsoft.com/office/officeart/2011/layout/CircleProcess"/>
    <dgm:cxn modelId="{D859FCB9-43F7-4AA4-8CCC-59932684F6D7}" type="presParOf" srcId="{D3C4C3EE-AD46-4130-9CF7-23C1E80AE249}" destId="{7F049A29-1A48-4A6A-9E55-802FD3FE3F28}" srcOrd="5" destOrd="0" presId="urn:microsoft.com/office/officeart/2011/layout/CircleProcess"/>
    <dgm:cxn modelId="{D1618F88-2C72-4A4F-B0B3-730E0B22A648}" type="presParOf" srcId="{D3C4C3EE-AD46-4130-9CF7-23C1E80AE249}" destId="{253F67BE-9FF5-40FC-B9AE-2E145268BA09}" srcOrd="6" destOrd="0" presId="urn:microsoft.com/office/officeart/2011/layout/CircleProcess"/>
    <dgm:cxn modelId="{9ABDE536-74FD-46EF-BAE5-D9E7E6C18254}" type="presParOf" srcId="{253F67BE-9FF5-40FC-B9AE-2E145268BA09}" destId="{1166A1A1-4217-452C-9950-A74B5D814884}" srcOrd="0" destOrd="0" presId="urn:microsoft.com/office/officeart/2011/layout/CircleProcess"/>
    <dgm:cxn modelId="{0ED18ADC-AA0E-48FE-B694-F1448D389E22}" type="presParOf" srcId="{D3C4C3EE-AD46-4130-9CF7-23C1E80AE249}" destId="{E3E1064F-CA4B-44CE-AA39-1FB124EAD015}" srcOrd="7" destOrd="0" presId="urn:microsoft.com/office/officeart/2011/layout/CircleProcess"/>
    <dgm:cxn modelId="{F2E75D0D-D25D-4568-9FF5-37AF5526F359}" type="presParOf" srcId="{E3E1064F-CA4B-44CE-AA39-1FB124EAD015}" destId="{DA0CC1B4-A107-401F-8FD4-771EEA23E58B}" srcOrd="0" destOrd="0" presId="urn:microsoft.com/office/officeart/2011/layout/CircleProcess"/>
    <dgm:cxn modelId="{122F04CD-FCA4-40D1-9270-8D602D5B597D}" type="presParOf" srcId="{D3C4C3EE-AD46-4130-9CF7-23C1E80AE249}" destId="{C76440C6-57D5-4695-9B17-86E4A9B64EAE}" srcOrd="8" destOrd="0" presId="urn:microsoft.com/office/officeart/2011/layout/CircleProcess"/>
    <dgm:cxn modelId="{238509EF-B0AC-4628-B979-A561F579C84C}" type="presParOf" srcId="{D3C4C3EE-AD46-4130-9CF7-23C1E80AE249}" destId="{FB45C9B2-4713-4DE3-A7F0-D85D2A3E4581}" srcOrd="9" destOrd="0" presId="urn:microsoft.com/office/officeart/2011/layout/CircleProcess"/>
    <dgm:cxn modelId="{DE3C0525-3B1B-4312-9D30-62FF23D9204E}" type="presParOf" srcId="{FB45C9B2-4713-4DE3-A7F0-D85D2A3E4581}" destId="{4BF20EC2-5B01-413C-99CF-415BA50F788A}" srcOrd="0" destOrd="0" presId="urn:microsoft.com/office/officeart/2011/layout/CircleProcess"/>
    <dgm:cxn modelId="{084504F0-90CE-4624-860B-7E127A263CAA}" type="presParOf" srcId="{D3C4C3EE-AD46-4130-9CF7-23C1E80AE249}" destId="{E1B8F791-D534-4B34-AA8E-E0007444BBEF}" srcOrd="10" destOrd="0" presId="urn:microsoft.com/office/officeart/2011/layout/CircleProcess"/>
    <dgm:cxn modelId="{97BF4ADF-04BA-447F-8A49-5B56D061AA15}" type="presParOf" srcId="{E1B8F791-D534-4B34-AA8E-E0007444BBEF}" destId="{AB00BB77-00B5-4DB5-801A-0BD8E3C07F04}" srcOrd="0" destOrd="0" presId="urn:microsoft.com/office/officeart/2011/layout/CircleProcess"/>
    <dgm:cxn modelId="{8EBC2FEA-2EBF-44CD-A0BF-645214DDE5A2}" type="presParOf" srcId="{D3C4C3EE-AD46-4130-9CF7-23C1E80AE249}" destId="{15FA635A-93D3-4D21-AD1F-4E3CF52885B4}" srcOrd="11" destOrd="0" presId="urn:microsoft.com/office/officeart/2011/layout/CircleProcess"/>
    <dgm:cxn modelId="{AAA1A586-A1B3-4A31-B5FA-8648024C8048}" type="presParOf" srcId="{D3C4C3EE-AD46-4130-9CF7-23C1E80AE249}" destId="{4F0C7210-F55C-4CB8-AFF7-AA61DFE6B51E}" srcOrd="12" destOrd="0" presId="urn:microsoft.com/office/officeart/2011/layout/CircleProcess"/>
    <dgm:cxn modelId="{BF897FF1-5D96-489F-9837-6AF74AC7C2E6}" type="presParOf" srcId="{4F0C7210-F55C-4CB8-AFF7-AA61DFE6B51E}" destId="{36D90B32-2F54-43AA-8D02-59B75AEDADE1}" srcOrd="0" destOrd="0" presId="urn:microsoft.com/office/officeart/2011/layout/CircleProcess"/>
    <dgm:cxn modelId="{DB74DC96-8CFE-48BD-B1EB-544D4729D68F}" type="presParOf" srcId="{D3C4C3EE-AD46-4130-9CF7-23C1E80AE249}" destId="{B6A95ADA-EB2C-43A6-87D6-05E5540B2085}" srcOrd="13" destOrd="0" presId="urn:microsoft.com/office/officeart/2011/layout/CircleProcess"/>
    <dgm:cxn modelId="{32CAC9AA-3DB5-49A9-88E9-1A0D0D4F8254}" type="presParOf" srcId="{B6A95ADA-EB2C-43A6-87D6-05E5540B2085}" destId="{24B71967-0E86-46C1-B59E-2ECB92E933FE}" srcOrd="0" destOrd="0" presId="urn:microsoft.com/office/officeart/2011/layout/CircleProcess"/>
    <dgm:cxn modelId="{A1FE664C-ED61-4A15-9DA6-9DC7B91B7133}" type="presParOf" srcId="{D3C4C3EE-AD46-4130-9CF7-23C1E80AE249}" destId="{A62F45DC-8316-4171-81B7-A4C5171E7A5B}" srcOrd="14" destOrd="0" presId="urn:microsoft.com/office/officeart/2011/layout/CircleProcess"/>
    <dgm:cxn modelId="{4E8E0390-140A-449E-844A-36A254FDD6D5}" type="presParOf" srcId="{D3C4C3EE-AD46-4130-9CF7-23C1E80AE249}" destId="{3EBE698D-7AF7-41EF-9EDE-629BC337FDB2}" srcOrd="15" destOrd="0" presId="urn:microsoft.com/office/officeart/2011/layout/CircleProcess"/>
    <dgm:cxn modelId="{6B96124F-5EAB-4B80-B9A9-5180F25C10F8}" type="presParOf" srcId="{3EBE698D-7AF7-41EF-9EDE-629BC337FDB2}" destId="{77408BA3-0B41-45F3-9D19-6EB0811C7BDB}" srcOrd="0" destOrd="0" presId="urn:microsoft.com/office/officeart/2011/layout/CircleProcess"/>
    <dgm:cxn modelId="{BC648813-3E52-41F7-8017-4D4951EBFCAF}" type="presParOf" srcId="{D3C4C3EE-AD46-4130-9CF7-23C1E80AE249}" destId="{2C0AA5D4-5AD8-475E-AB57-3128FA715162}" srcOrd="16" destOrd="0" presId="urn:microsoft.com/office/officeart/2011/layout/CircleProcess"/>
    <dgm:cxn modelId="{5AD12541-2772-4B3C-B428-AF0354C0A6EF}" type="presParOf" srcId="{2C0AA5D4-5AD8-475E-AB57-3128FA715162}" destId="{B3BC1B10-83FB-4B20-B554-6EDF30496E49}" srcOrd="0" destOrd="0" presId="urn:microsoft.com/office/officeart/2011/layout/CircleProcess"/>
    <dgm:cxn modelId="{94111D40-9875-4D4A-8630-12C72E920784}" type="presParOf" srcId="{D3C4C3EE-AD46-4130-9CF7-23C1E80AE249}" destId="{2A584C82-ED5D-4B62-9926-8131F1A4B55D}" srcOrd="17" destOrd="0" presId="urn:microsoft.com/office/officeart/2011/layout/CircleProcess"/>
    <dgm:cxn modelId="{2F38BE17-BC39-49A4-8FAA-02156C63236B}" type="presParOf" srcId="{D3C4C3EE-AD46-4130-9CF7-23C1E80AE249}" destId="{7F595086-3EBF-4A7E-AF25-909E5A6BA018}" srcOrd="18" destOrd="0" presId="urn:microsoft.com/office/officeart/2011/layout/CircleProcess"/>
    <dgm:cxn modelId="{63878C13-C6EA-497F-ADBB-5A6D44A0ADA0}" type="presParOf" srcId="{7F595086-3EBF-4A7E-AF25-909E5A6BA018}" destId="{44148945-9D10-4287-B81A-1D496DE47FC2}" srcOrd="0" destOrd="0" presId="urn:microsoft.com/office/officeart/2011/layout/CircleProcess"/>
    <dgm:cxn modelId="{984AE5DC-34AB-4435-8143-2A19E2F8B435}" type="presParOf" srcId="{D3C4C3EE-AD46-4130-9CF7-23C1E80AE249}" destId="{C68991C2-145B-4896-AA9F-D97D0FD5F87A}" srcOrd="19" destOrd="0" presId="urn:microsoft.com/office/officeart/2011/layout/CircleProcess"/>
    <dgm:cxn modelId="{B21CB347-4610-412E-B89B-C015B1BC919F}" type="presParOf" srcId="{C68991C2-145B-4896-AA9F-D97D0FD5F87A}" destId="{AC53D15B-366B-4DE8-A4B3-D487F307E4E1}" srcOrd="0" destOrd="0" presId="urn:microsoft.com/office/officeart/2011/layout/CircleProcess"/>
    <dgm:cxn modelId="{C8382A62-47DC-4D85-B389-29C9572CB224}" type="presParOf" srcId="{D3C4C3EE-AD46-4130-9CF7-23C1E80AE249}" destId="{089B03CB-D084-4F70-8F62-6E09B37AC6A7}" srcOrd="20"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AD955-DC94-4A97-BFC4-1CBC71840B36}">
      <dsp:nvSpPr>
        <dsp:cNvPr id="0" name=""/>
        <dsp:cNvSpPr/>
      </dsp:nvSpPr>
      <dsp:spPr>
        <a:xfrm>
          <a:off x="9648448" y="1412124"/>
          <a:ext cx="1491167" cy="1490710"/>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49F19C-6616-45E3-96B0-26D66A19CC6F}">
      <dsp:nvSpPr>
        <dsp:cNvPr id="0" name=""/>
        <dsp:cNvSpPr/>
      </dsp:nvSpPr>
      <dsp:spPr>
        <a:xfrm>
          <a:off x="9699108" y="1461823"/>
          <a:ext cx="1390948" cy="1391312"/>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Renewal</a:t>
          </a:r>
        </a:p>
      </dsp:txBody>
      <dsp:txXfrm>
        <a:off x="9897343" y="1660619"/>
        <a:ext cx="993377" cy="993719"/>
      </dsp:txXfrm>
    </dsp:sp>
    <dsp:sp modelId="{3046FB51-95D3-43C2-84D1-8145F0FA6594}">
      <dsp:nvSpPr>
        <dsp:cNvPr id="0" name=""/>
        <dsp:cNvSpPr/>
      </dsp:nvSpPr>
      <dsp:spPr>
        <a:xfrm rot="2700000">
          <a:off x="8108465" y="1411956"/>
          <a:ext cx="1490783" cy="1490783"/>
        </a:xfrm>
        <a:prstGeom prst="teardrop">
          <a:avLst>
            <a:gd name="adj" fmla="val 100000"/>
          </a:avLst>
        </a:prstGeom>
        <a:solidFill>
          <a:schemeClr val="accent4">
            <a:hueOff val="0"/>
            <a:satOff val="0"/>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31B0B6-91DB-463D-AA8F-A9663F95C631}">
      <dsp:nvSpPr>
        <dsp:cNvPr id="0" name=""/>
        <dsp:cNvSpPr/>
      </dsp:nvSpPr>
      <dsp:spPr>
        <a:xfrm>
          <a:off x="8158382" y="1461823"/>
          <a:ext cx="1390948" cy="1391312"/>
        </a:xfrm>
        <a:prstGeom prst="ellipse">
          <a:avLst/>
        </a:prstGeom>
        <a:solidFill>
          <a:schemeClr val="lt1">
            <a:alpha val="90000"/>
            <a:hueOff val="0"/>
            <a:satOff val="0"/>
            <a:lumOff val="0"/>
            <a:alphaOff val="0"/>
          </a:schemeClr>
        </a:solidFill>
        <a:ln w="12700" cap="flat" cmpd="sng" algn="ctr">
          <a:solidFill>
            <a:schemeClr val="accent4">
              <a:hueOff val="0"/>
              <a:satOff val="0"/>
              <a:lumOff val="2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Support</a:t>
          </a:r>
        </a:p>
      </dsp:txBody>
      <dsp:txXfrm>
        <a:off x="8356617" y="1660619"/>
        <a:ext cx="993377" cy="993719"/>
      </dsp:txXfrm>
    </dsp:sp>
    <dsp:sp modelId="{1166A1A1-4217-452C-9950-A74B5D814884}">
      <dsp:nvSpPr>
        <dsp:cNvPr id="0" name=""/>
        <dsp:cNvSpPr/>
      </dsp:nvSpPr>
      <dsp:spPr>
        <a:xfrm rot="2700000">
          <a:off x="6568840" y="1411956"/>
          <a:ext cx="1490783" cy="1490783"/>
        </a:xfrm>
        <a:prstGeom prst="teardrop">
          <a:avLst>
            <a:gd name="adj" fmla="val 100000"/>
          </a:avLst>
        </a:prstGeom>
        <a:solidFill>
          <a:schemeClr val="accent4">
            <a:hueOff val="0"/>
            <a:satOff val="0"/>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0CC1B4-A107-401F-8FD4-771EEA23E58B}">
      <dsp:nvSpPr>
        <dsp:cNvPr id="0" name=""/>
        <dsp:cNvSpPr/>
      </dsp:nvSpPr>
      <dsp:spPr>
        <a:xfrm>
          <a:off x="6617656" y="1461823"/>
          <a:ext cx="1390948" cy="1391312"/>
        </a:xfrm>
        <a:prstGeom prst="ellipse">
          <a:avLst/>
        </a:prstGeom>
        <a:solidFill>
          <a:schemeClr val="lt1">
            <a:alpha val="90000"/>
            <a:hueOff val="0"/>
            <a:satOff val="0"/>
            <a:lumOff val="0"/>
            <a:alphaOff val="0"/>
          </a:schemeClr>
        </a:solidFill>
        <a:ln w="12700" cap="flat" cmpd="sng" algn="ctr">
          <a:solidFill>
            <a:schemeClr val="accent4">
              <a:hueOff val="0"/>
              <a:satOff val="0"/>
              <a:lumOff val="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Product Adoption</a:t>
          </a:r>
        </a:p>
      </dsp:txBody>
      <dsp:txXfrm>
        <a:off x="6816993" y="1660619"/>
        <a:ext cx="993377" cy="993719"/>
      </dsp:txXfrm>
    </dsp:sp>
    <dsp:sp modelId="{4BF20EC2-5B01-413C-99CF-415BA50F788A}">
      <dsp:nvSpPr>
        <dsp:cNvPr id="0" name=""/>
        <dsp:cNvSpPr/>
      </dsp:nvSpPr>
      <dsp:spPr>
        <a:xfrm rot="2700000">
          <a:off x="5028114" y="1411956"/>
          <a:ext cx="1490783" cy="1490783"/>
        </a:xfrm>
        <a:prstGeom prst="teardrop">
          <a:avLst>
            <a:gd name="adj" fmla="val 100000"/>
          </a:avLst>
        </a:prstGeom>
        <a:solidFill>
          <a:schemeClr val="accent4">
            <a:hueOff val="0"/>
            <a:satOff val="0"/>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00BB77-00B5-4DB5-801A-0BD8E3C07F04}">
      <dsp:nvSpPr>
        <dsp:cNvPr id="0" name=""/>
        <dsp:cNvSpPr/>
      </dsp:nvSpPr>
      <dsp:spPr>
        <a:xfrm>
          <a:off x="5078032" y="1461823"/>
          <a:ext cx="1390948" cy="1391312"/>
        </a:xfrm>
        <a:prstGeom prst="ellipse">
          <a:avLst/>
        </a:prstGeom>
        <a:solidFill>
          <a:schemeClr val="lt1">
            <a:alpha val="90000"/>
            <a:hueOff val="0"/>
            <a:satOff val="0"/>
            <a:lumOff val="0"/>
            <a:alphaOff val="0"/>
          </a:schemeClr>
        </a:solidFill>
        <a:ln w="12700" cap="flat" cmpd="sng" algn="ctr">
          <a:solidFill>
            <a:schemeClr val="accent4">
              <a:hueOff val="0"/>
              <a:satOff val="0"/>
              <a:lumOff val="70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Product Onboarding</a:t>
          </a:r>
        </a:p>
      </dsp:txBody>
      <dsp:txXfrm>
        <a:off x="5276267" y="1660619"/>
        <a:ext cx="993377" cy="993719"/>
      </dsp:txXfrm>
    </dsp:sp>
    <dsp:sp modelId="{36D90B32-2F54-43AA-8D02-59B75AEDADE1}">
      <dsp:nvSpPr>
        <dsp:cNvPr id="0" name=""/>
        <dsp:cNvSpPr/>
      </dsp:nvSpPr>
      <dsp:spPr>
        <a:xfrm rot="2700000">
          <a:off x="3487388" y="1411956"/>
          <a:ext cx="1490783" cy="1490783"/>
        </a:xfrm>
        <a:prstGeom prst="teardrop">
          <a:avLst>
            <a:gd name="adj" fmla="val 100000"/>
          </a:avLst>
        </a:prstGeom>
        <a:solidFill>
          <a:schemeClr val="accent4">
            <a:hueOff val="0"/>
            <a:satOff val="0"/>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B71967-0E86-46C1-B59E-2ECB92E933FE}">
      <dsp:nvSpPr>
        <dsp:cNvPr id="0" name=""/>
        <dsp:cNvSpPr/>
      </dsp:nvSpPr>
      <dsp:spPr>
        <a:xfrm>
          <a:off x="3537306" y="1461823"/>
          <a:ext cx="1390948" cy="1391312"/>
        </a:xfrm>
        <a:prstGeom prst="ellipse">
          <a:avLst/>
        </a:prstGeom>
        <a:solidFill>
          <a:schemeClr val="lt1">
            <a:alpha val="90000"/>
            <a:hueOff val="0"/>
            <a:satOff val="0"/>
            <a:lumOff val="0"/>
            <a:alphaOff val="0"/>
          </a:schemeClr>
        </a:solidFill>
        <a:ln w="12700" cap="flat" cmpd="sng" algn="ctr">
          <a:solidFill>
            <a:schemeClr val="accent4">
              <a:hueOff val="0"/>
              <a:satOff val="0"/>
              <a:lumOff val="94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Product Purchase</a:t>
          </a:r>
        </a:p>
      </dsp:txBody>
      <dsp:txXfrm>
        <a:off x="3735541" y="1660619"/>
        <a:ext cx="993377" cy="993719"/>
      </dsp:txXfrm>
    </dsp:sp>
    <dsp:sp modelId="{77408BA3-0B41-45F3-9D19-6EB0811C7BDB}">
      <dsp:nvSpPr>
        <dsp:cNvPr id="0" name=""/>
        <dsp:cNvSpPr/>
      </dsp:nvSpPr>
      <dsp:spPr>
        <a:xfrm rot="2700000">
          <a:off x="1947763" y="1411956"/>
          <a:ext cx="1490783" cy="1490783"/>
        </a:xfrm>
        <a:prstGeom prst="teardrop">
          <a:avLst>
            <a:gd name="adj" fmla="val 100000"/>
          </a:avLst>
        </a:prstGeom>
        <a:solidFill>
          <a:schemeClr val="accent4">
            <a:hueOff val="0"/>
            <a:satOff val="0"/>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BC1B10-83FB-4B20-B554-6EDF30496E49}">
      <dsp:nvSpPr>
        <dsp:cNvPr id="0" name=""/>
        <dsp:cNvSpPr/>
      </dsp:nvSpPr>
      <dsp:spPr>
        <a:xfrm>
          <a:off x="1996580" y="1461823"/>
          <a:ext cx="1390948" cy="1391312"/>
        </a:xfrm>
        <a:prstGeom prst="ellipse">
          <a:avLst/>
        </a:prstGeom>
        <a:solidFill>
          <a:schemeClr val="lt1">
            <a:alpha val="90000"/>
            <a:hueOff val="0"/>
            <a:satOff val="0"/>
            <a:lumOff val="0"/>
            <a:alphaOff val="0"/>
          </a:schemeClr>
        </a:solidFill>
        <a:ln w="12700" cap="flat" cmpd="sng" algn="ctr">
          <a:solidFill>
            <a:schemeClr val="accent4">
              <a:hueOff val="0"/>
              <a:satOff val="0"/>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Product Demo</a:t>
          </a:r>
        </a:p>
      </dsp:txBody>
      <dsp:txXfrm>
        <a:off x="2195916" y="1660619"/>
        <a:ext cx="993377" cy="993719"/>
      </dsp:txXfrm>
    </dsp:sp>
    <dsp:sp modelId="{44148945-9D10-4287-B81A-1D496DE47FC2}">
      <dsp:nvSpPr>
        <dsp:cNvPr id="0" name=""/>
        <dsp:cNvSpPr/>
      </dsp:nvSpPr>
      <dsp:spPr>
        <a:xfrm rot="2700000">
          <a:off x="407037" y="1411956"/>
          <a:ext cx="1490783" cy="1490783"/>
        </a:xfrm>
        <a:prstGeom prst="teardrop">
          <a:avLst>
            <a:gd name="adj" fmla="val 100000"/>
          </a:avLst>
        </a:prstGeom>
        <a:solidFill>
          <a:schemeClr val="accent4">
            <a:hueOff val="0"/>
            <a:satOff val="0"/>
            <a:lumOff val="14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53D15B-366B-4DE8-A4B3-D487F307E4E1}">
      <dsp:nvSpPr>
        <dsp:cNvPr id="0" name=""/>
        <dsp:cNvSpPr/>
      </dsp:nvSpPr>
      <dsp:spPr>
        <a:xfrm>
          <a:off x="456955" y="1461823"/>
          <a:ext cx="1390948" cy="1391312"/>
        </a:xfrm>
        <a:prstGeom prst="ellipse">
          <a:avLst/>
        </a:prstGeom>
        <a:solidFill>
          <a:schemeClr val="lt1">
            <a:alpha val="90000"/>
            <a:hueOff val="0"/>
            <a:satOff val="0"/>
            <a:lumOff val="0"/>
            <a:alphaOff val="0"/>
          </a:schemeClr>
        </a:solidFill>
        <a:ln w="12700" cap="flat" cmpd="sng" algn="ctr">
          <a:solidFill>
            <a:schemeClr val="accent4">
              <a:hueOff val="0"/>
              <a:satOff val="0"/>
              <a:lumOff val="1411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Website</a:t>
          </a:r>
        </a:p>
      </dsp:txBody>
      <dsp:txXfrm>
        <a:off x="655190" y="1660619"/>
        <a:ext cx="993377" cy="993719"/>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CBC1FFD-179D-4078-A93E-5F5428BAE1E9}" type="datetimeFigureOut">
              <a:rPr lang="en-US" smtClean="0"/>
              <a:t>11/17/23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7D0D870-35D1-4870-A79A-C5939EFEC137}" type="slidenum">
              <a:rPr lang="en-US" smtClean="0"/>
              <a:t>‹#›</a:t>
            </a:fld>
            <a:endParaRPr lang="en-US"/>
          </a:p>
        </p:txBody>
      </p:sp>
    </p:spTree>
    <p:extLst>
      <p:ext uri="{BB962C8B-B14F-4D97-AF65-F5344CB8AC3E}">
        <p14:creationId xmlns:p14="http://schemas.microsoft.com/office/powerpoint/2010/main" val="3523226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participants.eruditus.com/courses/533/files/60375?wrap=1"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participants.eruditus.com/courses/533/files/60375/download?download_frd=1"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participants.eruditus.com/courses/533/files/60376?wrap=1"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participants.eruditus.com/courses/533/files/60376/download?download_frd=1"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D0D870-35D1-4870-A79A-C5939EFEC137}" type="slidenum">
              <a:rPr lang="en-US" smtClean="0"/>
              <a:t>1</a:t>
            </a:fld>
            <a:endParaRPr lang="en-US"/>
          </a:p>
        </p:txBody>
      </p:sp>
    </p:spTree>
    <p:extLst>
      <p:ext uri="{BB962C8B-B14F-4D97-AF65-F5344CB8AC3E}">
        <p14:creationId xmlns:p14="http://schemas.microsoft.com/office/powerpoint/2010/main" val="1029509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dirty="0">
                <a:solidFill>
                  <a:srgbClr val="2A3036"/>
                </a:solidFill>
                <a:effectLst/>
                <a:latin typeface="calibre"/>
              </a:rPr>
              <a:t>Each different type of concept testing comes with its own subset of suitable goals – your surveys should aim to satisfy these goals with answers from consumers.</a:t>
            </a:r>
            <a:endParaRPr lang="en-US" sz="1200" dirty="0"/>
          </a:p>
          <a:p>
            <a:endParaRPr lang="en-US" sz="1200" b="1"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797146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333E48"/>
                </a:solidFill>
                <a:effectLst/>
                <a:latin typeface="National 2"/>
              </a:rPr>
              <a:t>The beauty of concept testing is that it’s flexible. It can be done at any stage of a product in its life cycle.</a:t>
            </a:r>
            <a:endParaRPr lang="en-US" dirty="0"/>
          </a:p>
          <a:p>
            <a:endParaRPr lang="en-US" sz="1200" b="1"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3919616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i="0" u="none" strike="noStrike" cap="none" dirty="0">
                <a:solidFill>
                  <a:schemeClr val="dk1"/>
                </a:solidFill>
                <a:effectLst/>
                <a:latin typeface="Calibri"/>
                <a:ea typeface="Calibri"/>
                <a:cs typeface="Calibri"/>
                <a:sym typeface="Calibri"/>
              </a:rPr>
              <a:t>Learning Outcome Addressed</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Explain the importance of the concept testing process during a new product launch.</a:t>
            </a:r>
          </a:p>
          <a:p>
            <a:r>
              <a:rPr lang="en-US" sz="1200" b="0" i="0" u="none" strike="noStrike" cap="none" dirty="0">
                <a:solidFill>
                  <a:schemeClr val="dk1"/>
                </a:solidFill>
                <a:effectLst/>
                <a:latin typeface="Calibri"/>
                <a:ea typeface="Calibri"/>
                <a:cs typeface="Calibri"/>
                <a:sym typeface="Calibri"/>
              </a:rPr>
              <a:t>Estimate the market potential of a product before making it available for the public.</a:t>
            </a:r>
          </a:p>
          <a:p>
            <a:r>
              <a:rPr lang="en-US" sz="1200" b="1" i="0" u="none" strike="noStrike" cap="none" dirty="0">
                <a:solidFill>
                  <a:schemeClr val="dk1"/>
                </a:solidFill>
                <a:effectLst/>
                <a:latin typeface="Calibri"/>
                <a:ea typeface="Calibri"/>
                <a:cs typeface="Calibri"/>
                <a:sym typeface="Calibri"/>
              </a:rPr>
              <a:t>Assignment Instructions:</a:t>
            </a:r>
          </a:p>
          <a:p>
            <a:endParaRPr lang="en-US" sz="1200" b="1"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CLICK</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Within this assignment, you will plan customer research for a new concept. As we learned, step 5 of concept testing is to measure customer response. One of the most important elements to research include the likelihood of purchase (purchase intent). The other important aspect to gauge is the purchase frequency. The aim of customer research is to set apart a 'faulty concept' from promising concepts and to not waste money on building products that people won’t buy.</a:t>
            </a:r>
          </a:p>
          <a:p>
            <a:r>
              <a:rPr lang="en-US" sz="1200" b="0" i="0" u="none" strike="noStrike" cap="none" dirty="0">
                <a:solidFill>
                  <a:schemeClr val="dk1"/>
                </a:solidFill>
                <a:effectLst/>
                <a:latin typeface="Calibri"/>
                <a:ea typeface="Calibri"/>
                <a:cs typeface="Calibri"/>
                <a:sym typeface="Calibri"/>
              </a:rPr>
              <a:t>The assignment is divided into two parts:</a:t>
            </a: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CLICK</a:t>
            </a: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err="1">
                <a:solidFill>
                  <a:schemeClr val="dk1"/>
                </a:solidFill>
                <a:effectLst/>
                <a:latin typeface="Calibri"/>
                <a:ea typeface="Calibri"/>
                <a:cs typeface="Calibri"/>
                <a:sym typeface="Calibri"/>
              </a:rPr>
              <a:t>i</a:t>
            </a:r>
            <a:r>
              <a:rPr lang="en-US" sz="1200" b="0" i="0" u="none" strike="noStrike" cap="none" dirty="0">
                <a:solidFill>
                  <a:schemeClr val="dk1"/>
                </a:solidFill>
                <a:effectLst/>
                <a:latin typeface="Calibri"/>
                <a:ea typeface="Calibri"/>
                <a:cs typeface="Calibri"/>
                <a:sym typeface="Calibri"/>
              </a:rPr>
              <a:t>)  In a few sentences, define a new product concept you would like to test.</a:t>
            </a: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ii) Define how would you test the concept through customer responses. This step should consist of elements you would test (two of which are mentioned above—intent and frequency). You have to come up with one more element that should be tested. Also show the questionnaire consisting of one question each for each element.</a:t>
            </a: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CLICK</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Please write at least one paragraph that explains your test and how it would help test the concept.</a:t>
            </a:r>
          </a:p>
          <a:p>
            <a:endParaRPr lang="en-US" sz="1200" b="0" i="0" u="none" strike="noStrike" cap="none" dirty="0">
              <a:solidFill>
                <a:schemeClr val="dk1"/>
              </a:solidFill>
              <a:effectLst/>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552049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For this </a:t>
            </a:r>
            <a:r>
              <a:rPr lang="en-US" sz="1200" b="0" i="0" u="none" strike="noStrike" cap="none" dirty="0" err="1">
                <a:solidFill>
                  <a:schemeClr val="dk1"/>
                </a:solidFill>
                <a:effectLst/>
                <a:latin typeface="Calibri"/>
                <a:ea typeface="Calibri"/>
                <a:cs typeface="Calibri"/>
                <a:sym typeface="Calibri"/>
              </a:rPr>
              <a:t>assignmant</a:t>
            </a: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The Submission Instructions:</a:t>
            </a:r>
          </a:p>
          <a:p>
            <a:r>
              <a:rPr lang="en-US" sz="1200" b="1" i="0" u="none" strike="noStrike" cap="none" dirty="0">
                <a:solidFill>
                  <a:schemeClr val="dk1"/>
                </a:solidFill>
                <a:effectLst/>
                <a:latin typeface="Calibri"/>
                <a:ea typeface="Calibri"/>
                <a:cs typeface="Calibri"/>
                <a:sym typeface="Calibri"/>
              </a:rPr>
              <a:t>CLICK</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Download this </a:t>
            </a:r>
            <a:r>
              <a:rPr lang="en-US" sz="1200" b="1" i="0" u="sng" strike="noStrike" cap="none" dirty="0">
                <a:solidFill>
                  <a:schemeClr val="dk1"/>
                </a:solidFill>
                <a:effectLst/>
                <a:latin typeface="Calibri"/>
                <a:ea typeface="Calibri"/>
                <a:cs typeface="Calibri"/>
                <a:sym typeface="Calibri"/>
                <a:hlinkClick r:id="rId3"/>
              </a:rPr>
              <a:t>assignment template</a:t>
            </a:r>
            <a:r>
              <a:rPr lang="en-US" sz="1200" b="1" i="0" u="none" strike="noStrike" cap="none" dirty="0">
                <a:solidFill>
                  <a:schemeClr val="dk1"/>
                </a:solidFill>
                <a:effectLst/>
                <a:latin typeface="Calibri"/>
                <a:ea typeface="Calibri"/>
                <a:cs typeface="Calibri"/>
                <a:sym typeface="Calibri"/>
                <a:hlinkClick r:id="rId4"/>
              </a:rPr>
              <a:t>  Download assignment </a:t>
            </a:r>
            <a:r>
              <a:rPr lang="en-US" sz="1200" b="1" i="0" u="none" strike="noStrike" cap="none" dirty="0" err="1">
                <a:solidFill>
                  <a:schemeClr val="dk1"/>
                </a:solidFill>
                <a:effectLst/>
                <a:latin typeface="Calibri"/>
                <a:ea typeface="Calibri"/>
                <a:cs typeface="Calibri"/>
                <a:sym typeface="Calibri"/>
                <a:hlinkClick r:id="rId4"/>
              </a:rPr>
              <a:t>template</a:t>
            </a:r>
            <a:r>
              <a:rPr lang="en-US" sz="1200" b="0" i="0" u="none" strike="noStrike" cap="none" dirty="0" err="1">
                <a:solidFill>
                  <a:schemeClr val="dk1"/>
                </a:solidFill>
                <a:effectLst/>
                <a:latin typeface="Calibri"/>
                <a:ea typeface="Calibri"/>
                <a:cs typeface="Calibri"/>
                <a:sym typeface="Calibri"/>
              </a:rPr>
              <a:t>to</a:t>
            </a:r>
            <a:r>
              <a:rPr lang="en-US" sz="1200" b="0" i="0" u="none" strike="noStrike" cap="none" dirty="0">
                <a:solidFill>
                  <a:schemeClr val="dk1"/>
                </a:solidFill>
                <a:effectLst/>
                <a:latin typeface="Calibri"/>
                <a:ea typeface="Calibri"/>
                <a:cs typeface="Calibri"/>
                <a:sym typeface="Calibri"/>
              </a:rPr>
              <a:t> record your responses.</a:t>
            </a:r>
          </a:p>
          <a:p>
            <a:r>
              <a:rPr lang="en-US" sz="1200" b="0" i="0" u="none" strike="noStrike" cap="none" dirty="0">
                <a:solidFill>
                  <a:schemeClr val="dk1"/>
                </a:solidFill>
                <a:effectLst/>
                <a:latin typeface="Calibri"/>
                <a:ea typeface="Calibri"/>
                <a:cs typeface="Calibri"/>
                <a:sym typeface="Calibri"/>
              </a:rPr>
              <a:t>Rename the file as </a:t>
            </a:r>
            <a:r>
              <a:rPr lang="en-US" sz="1200" b="1" i="0" u="none" strike="noStrike" cap="none" dirty="0">
                <a:solidFill>
                  <a:schemeClr val="dk1"/>
                </a:solidFill>
                <a:effectLst/>
                <a:latin typeface="Calibri"/>
                <a:ea typeface="Calibri"/>
                <a:cs typeface="Calibri"/>
                <a:sym typeface="Calibri"/>
              </a:rPr>
              <a:t>ISBPM_Assignment_6.3_&lt;</a:t>
            </a:r>
            <a:r>
              <a:rPr lang="en-US" sz="1200" b="1" i="0" u="none" strike="noStrike" cap="none" dirty="0" err="1">
                <a:solidFill>
                  <a:schemeClr val="dk1"/>
                </a:solidFill>
                <a:effectLst/>
                <a:latin typeface="Calibri"/>
                <a:ea typeface="Calibri"/>
                <a:cs typeface="Calibri"/>
                <a:sym typeface="Calibri"/>
              </a:rPr>
              <a:t>Your_Name</a:t>
            </a:r>
            <a:r>
              <a:rPr lang="en-US" sz="1200" b="1" i="0" u="none" strike="noStrike" cap="none" dirty="0">
                <a:solidFill>
                  <a:schemeClr val="dk1"/>
                </a:solidFill>
                <a:effectLst/>
                <a:latin typeface="Calibri"/>
                <a:ea typeface="Calibri"/>
                <a:cs typeface="Calibri"/>
                <a:sym typeface="Calibri"/>
              </a:rPr>
              <a:t>&gt;.docx</a:t>
            </a:r>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After you complete your assignment, select the </a:t>
            </a:r>
            <a:r>
              <a:rPr lang="en-US" sz="1200" b="1" i="0" u="none" strike="noStrike" cap="none" dirty="0">
                <a:solidFill>
                  <a:schemeClr val="dk1"/>
                </a:solidFill>
                <a:effectLst/>
                <a:latin typeface="Calibri"/>
                <a:ea typeface="Calibri"/>
                <a:cs typeface="Calibri"/>
                <a:sym typeface="Calibri"/>
              </a:rPr>
              <a:t>Start Assignment</a:t>
            </a:r>
            <a:r>
              <a:rPr lang="en-US" sz="1200" b="0" i="0" u="none" strike="noStrike" cap="none" dirty="0">
                <a:solidFill>
                  <a:schemeClr val="dk1"/>
                </a:solidFill>
                <a:effectLst/>
                <a:latin typeface="Calibri"/>
                <a:ea typeface="Calibri"/>
                <a:cs typeface="Calibri"/>
                <a:sym typeface="Calibri"/>
              </a:rPr>
              <a:t> button at the top of this page.</a:t>
            </a:r>
          </a:p>
          <a:p>
            <a:r>
              <a:rPr lang="en-US" sz="1200" b="0" i="0" u="none" strike="noStrike" cap="none" dirty="0">
                <a:solidFill>
                  <a:schemeClr val="dk1"/>
                </a:solidFill>
                <a:effectLst/>
                <a:latin typeface="Calibri"/>
                <a:ea typeface="Calibri"/>
                <a:cs typeface="Calibri"/>
                <a:sym typeface="Calibri"/>
              </a:rPr>
              <a:t>Upload the file containing your responses.</a:t>
            </a:r>
          </a:p>
          <a:p>
            <a:r>
              <a:rPr lang="en-US" sz="1200" b="0" i="0" u="none" strike="noStrike" cap="none" dirty="0">
                <a:solidFill>
                  <a:schemeClr val="dk1"/>
                </a:solidFill>
                <a:effectLst/>
                <a:latin typeface="Calibri"/>
                <a:ea typeface="Calibri"/>
                <a:cs typeface="Calibri"/>
                <a:sym typeface="Calibri"/>
              </a:rPr>
              <a:t>Select the </a:t>
            </a:r>
            <a:r>
              <a:rPr lang="en-US" sz="1200" b="1" i="0" u="none" strike="noStrike" cap="none" dirty="0">
                <a:solidFill>
                  <a:schemeClr val="dk1"/>
                </a:solidFill>
                <a:effectLst/>
                <a:latin typeface="Calibri"/>
                <a:ea typeface="Calibri"/>
                <a:cs typeface="Calibri"/>
                <a:sym typeface="Calibri"/>
              </a:rPr>
              <a:t>Submit Assignment</a:t>
            </a:r>
            <a:r>
              <a:rPr lang="en-US" sz="1200" b="0" i="0" u="none" strike="noStrike" cap="none" dirty="0">
                <a:solidFill>
                  <a:schemeClr val="dk1"/>
                </a:solidFill>
                <a:effectLst/>
                <a:latin typeface="Calibri"/>
                <a:ea typeface="Calibri"/>
                <a:cs typeface="Calibri"/>
                <a:sym typeface="Calibri"/>
              </a:rPr>
              <a:t> button to submit your responses.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And </a:t>
            </a:r>
            <a:r>
              <a:rPr lang="en-US" sz="1200" b="1" i="0" u="none" strike="noStrike" cap="none" dirty="0">
                <a:solidFill>
                  <a:schemeClr val="dk1"/>
                </a:solidFill>
                <a:effectLst/>
                <a:latin typeface="Calibri"/>
                <a:ea typeface="Calibri"/>
                <a:cs typeface="Calibri"/>
                <a:sym typeface="Calibri"/>
              </a:rPr>
              <a:t>CLICK</a:t>
            </a:r>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Suggested time:</a:t>
            </a:r>
            <a:r>
              <a:rPr lang="en-US" sz="1200" b="0" i="0" u="none" strike="noStrike" cap="none" dirty="0">
                <a:solidFill>
                  <a:schemeClr val="dk1"/>
                </a:solidFill>
                <a:effectLst/>
                <a:latin typeface="Calibri"/>
                <a:ea typeface="Calibri"/>
                <a:cs typeface="Calibri"/>
                <a:sym typeface="Calibri"/>
              </a:rPr>
              <a:t> 120 min</a:t>
            </a:r>
          </a:p>
          <a:p>
            <a:pPr marL="0" lvl="0" indent="0" algn="l" rtl="0">
              <a:lnSpc>
                <a:spcPct val="100000"/>
              </a:lnSpc>
              <a:spcBef>
                <a:spcPts val="0"/>
              </a:spcBef>
              <a:spcAft>
                <a:spcPts val="0"/>
              </a:spcAft>
              <a:buSzPts val="1400"/>
              <a:buNone/>
            </a:pPr>
            <a:endParaRPr lang="en-US" sz="1200" b="0" i="1" u="none" strike="noStrike" cap="none" dirty="0">
              <a:solidFill>
                <a:schemeClr val="dk1"/>
              </a:solidFill>
              <a:effectLst/>
              <a:latin typeface="Calibri"/>
              <a:cs typeface="Calibri"/>
              <a:sym typeface="Calibri"/>
            </a:endParaRPr>
          </a:p>
          <a:p>
            <a:pPr marL="0" lvl="0" indent="0" algn="l" rtl="0">
              <a:lnSpc>
                <a:spcPct val="100000"/>
              </a:lnSpc>
              <a:spcBef>
                <a:spcPts val="0"/>
              </a:spcBef>
              <a:spcAft>
                <a:spcPts val="0"/>
              </a:spcAft>
              <a:buSzPts val="1400"/>
              <a:buNone/>
            </a:pPr>
            <a:r>
              <a:rPr lang="en-US" sz="1200" b="0" i="1" u="none" strike="noStrike" cap="none" dirty="0">
                <a:solidFill>
                  <a:schemeClr val="dk1"/>
                </a:solidFill>
                <a:effectLst/>
                <a:latin typeface="Calibri"/>
                <a:cs typeface="Calibri"/>
                <a:sym typeface="Calibri"/>
              </a:rPr>
              <a:t>Let’s take a look at the items on the template and use that for discussion.</a:t>
            </a:r>
            <a:endParaRPr lang="en-US" b="0" dirty="0"/>
          </a:p>
          <a:p>
            <a:pPr marL="0" lvl="0" indent="0" algn="l" rtl="0">
              <a:lnSpc>
                <a:spcPct val="100000"/>
              </a:lnSpc>
              <a:spcBef>
                <a:spcPts val="0"/>
              </a:spcBef>
              <a:spcAft>
                <a:spcPts val="0"/>
              </a:spcAft>
              <a:buSzPts val="1400"/>
              <a:buNone/>
            </a:pPr>
            <a:endParaRPr lang="en-US" b="0"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129744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dirty="0"/>
              <a:t>This assignment </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1" dirty="0"/>
              <a:t>CLICK</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has a total of 4 criteria, each worth 3 points for a total of 12 points.</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We’ll use each of the criteria for the discussion . . .</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847715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CLICK</a:t>
            </a:r>
          </a:p>
          <a:p>
            <a:pPr marL="0" lvl="0" indent="0" algn="l" rtl="0">
              <a:lnSpc>
                <a:spcPct val="100000"/>
              </a:lnSpc>
              <a:spcBef>
                <a:spcPts val="0"/>
              </a:spcBef>
              <a:spcAft>
                <a:spcPts val="0"/>
              </a:spcAft>
              <a:buSzPts val="1400"/>
              <a:buNone/>
            </a:pPr>
            <a:endParaRPr lang="en-US" b="0" dirty="0"/>
          </a:p>
          <a:p>
            <a:pPr fontAlgn="ctr"/>
            <a:r>
              <a:rPr lang="en-US" dirty="0">
                <a:effectLst/>
              </a:rPr>
              <a:t>Define product concept</a:t>
            </a:r>
          </a:p>
          <a:p>
            <a:pPr fontAlgn="ctr"/>
            <a:endParaRPr lang="en-US" b="0" dirty="0">
              <a:effectLst/>
            </a:endParaRPr>
          </a:p>
          <a:p>
            <a:pPr fontAlgn="ctr"/>
            <a:r>
              <a:rPr lang="en-US" b="1" dirty="0">
                <a:effectLst/>
              </a:rPr>
              <a:t>CLICK</a:t>
            </a:r>
          </a:p>
          <a:p>
            <a:pPr fontAlgn="ctr"/>
            <a:endParaRPr lang="en-US" b="1" dirty="0">
              <a:effectLst/>
            </a:endParaRPr>
          </a:p>
          <a:p>
            <a:pPr fontAlgn="ctr"/>
            <a:r>
              <a:rPr lang="en-US" dirty="0">
                <a:effectLst/>
              </a:rPr>
              <a:t>Number of elements tested/researched from customers</a:t>
            </a:r>
            <a:endParaRPr lang="en-US" b="0" dirty="0">
              <a:effectLst/>
            </a:endParaRPr>
          </a:p>
          <a:p>
            <a:endParaRPr lang="en-US" b="0" dirty="0">
              <a:effectLst/>
            </a:endParaRPr>
          </a:p>
          <a:p>
            <a:r>
              <a:rPr lang="en-US" b="1" dirty="0">
                <a:effectLst/>
              </a:rPr>
              <a:t>CLICK</a:t>
            </a:r>
          </a:p>
          <a:p>
            <a:endParaRPr lang="en-US" b="1" dirty="0">
              <a:effectLst/>
            </a:endParaRPr>
          </a:p>
          <a:p>
            <a:pPr fontAlgn="ctr"/>
            <a:r>
              <a:rPr lang="en-US" dirty="0">
                <a:effectLst/>
              </a:rPr>
              <a:t>Number of questions</a:t>
            </a:r>
            <a:endParaRPr lang="en-US" b="0" dirty="0">
              <a:effectLst/>
            </a:endParaRPr>
          </a:p>
          <a:p>
            <a:endParaRPr lang="en-US" b="0" dirty="0">
              <a:effectLst/>
            </a:endParaRPr>
          </a:p>
          <a:p>
            <a:r>
              <a:rPr lang="en-US" b="1" dirty="0">
                <a:effectLst/>
              </a:rPr>
              <a:t>CLICK</a:t>
            </a:r>
          </a:p>
          <a:p>
            <a:endParaRPr lang="en-US" b="1" dirty="0">
              <a:effectLst/>
            </a:endParaRPr>
          </a:p>
          <a:p>
            <a:pPr fontAlgn="ctr"/>
            <a:r>
              <a:rPr lang="en-US" dirty="0">
                <a:effectLst/>
              </a:rPr>
              <a:t>Explanation of the test</a:t>
            </a:r>
            <a:endParaRPr lang="en-US" b="1" dirty="0">
              <a:effectLst/>
            </a:endParaRPr>
          </a:p>
          <a:p>
            <a:br>
              <a:rPr lang="en-US" dirty="0"/>
            </a:br>
            <a:endParaRPr lang="en-US" b="0"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263507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In the lectures the professor provided a number of great formulas and methods to perform a sales forecast. Here is one example:</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Q = N x A x P</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Q = The quantity of product expected to be sold during a period of time</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N = The number of potential customers expected to make purchases during a time period</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A = The Fraction of these potential customers or purchases for which the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product is available </a:t>
            </a:r>
            <a:r>
              <a:rPr lang="en-US" sz="1200" dirty="0">
                <a:effectLst/>
                <a:latin typeface="Calibri" panose="020F0502020204030204" pitchFamily="34" charset="0"/>
                <a:ea typeface="Calibri" panose="020F0502020204030204" pitchFamily="34" charset="0"/>
                <a:cs typeface="Times New Roman" panose="02020603050405020304" pitchFamily="18" charset="0"/>
              </a:rPr>
              <a:t>and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the customer is aware of the product</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P = The Probability that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the product is purchased </a:t>
            </a:r>
            <a:r>
              <a:rPr lang="en-US" sz="1200" dirty="0">
                <a:effectLst/>
                <a:latin typeface="Calibri" panose="020F0502020204030204" pitchFamily="34" charset="0"/>
                <a:ea typeface="Calibri" panose="020F0502020204030204" pitchFamily="34" charset="0"/>
                <a:cs typeface="Times New Roman" panose="02020603050405020304" pitchFamily="18" charset="0"/>
              </a:rPr>
              <a:t>if available and if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the customer is aware </a:t>
            </a:r>
            <a:r>
              <a:rPr lang="en-US" sz="1200" dirty="0">
                <a:effectLst/>
                <a:latin typeface="Calibri" panose="020F0502020204030204" pitchFamily="34" charset="0"/>
                <a:ea typeface="Calibri" panose="020F0502020204030204" pitchFamily="34" charset="0"/>
                <a:cs typeface="Times New Roman" panose="02020603050405020304" pitchFamily="18" charset="0"/>
              </a:rPr>
              <a:t>of it.</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While a formula is great, note that each of the variable may not be fixed.</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To change N, consider alternative markets for the product and their size</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To change A, consider how distribution and promotional plans will impact the sales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To change P, consider changes to the product design that would impact sales or advertising that improves product attractiveness.</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4286988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b="1"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4161795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https://</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www.usatoday.com</a:t>
            </a:r>
            <a:r>
              <a:rPr lang="en-US" sz="1200" dirty="0">
                <a:effectLst/>
                <a:latin typeface="Calibri" panose="020F0502020204030204" pitchFamily="34" charset="0"/>
                <a:ea typeface="Calibri" panose="020F0502020204030204" pitchFamily="34" charset="0"/>
                <a:cs typeface="Times New Roman" panose="02020603050405020304" pitchFamily="18" charset="0"/>
              </a:rPr>
              <a:t>/story/money/2018/07/11/50-worst-product-flops-of-all-time/36734837/</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We’ll share with you an article on product concepts that failed. The items in this quiz may be a little self evident and a bit US centric though I’d ask everyone to give their guesses about the name of the product and company.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Life Savers Soda - </a:t>
            </a:r>
            <a:r>
              <a:rPr lang="en-US" sz="1200" b="0" i="0" u="none" strike="noStrike" cap="none" dirty="0">
                <a:solidFill>
                  <a:schemeClr val="dk1"/>
                </a:solidFill>
                <a:effectLst/>
                <a:latin typeface="Calibri"/>
                <a:ea typeface="Calibri"/>
                <a:cs typeface="Calibri"/>
                <a:sym typeface="Calibri"/>
              </a:rPr>
              <a:t>Though Life Savers soda tested well in focus groups, it failed to gain traction with the broader consumer market. Many attribute the soft drink’s failure to the prevailing perception that it was liquid candy. The soda was available in some of the candy’s popular fruit flavors, including pineapple, orange punch, grape punch, and lime punch. Life Savers did not release a mint flavored soda, however.</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Mobile ESPN - </a:t>
            </a:r>
            <a:r>
              <a:rPr lang="en-US" sz="1200" b="0" i="0" u="none" strike="noStrike" cap="none" dirty="0">
                <a:solidFill>
                  <a:schemeClr val="dk1"/>
                </a:solidFill>
                <a:effectLst/>
                <a:latin typeface="Calibri"/>
                <a:ea typeface="Calibri"/>
                <a:cs typeface="Calibri"/>
                <a:sym typeface="Calibri"/>
              </a:rPr>
              <a:t>In 2006, ESPN attempted to capitalize on the desire of sports fan to have access to sports stats, scores, and video on the go. Mobile ESPN required users to buy a specific phone, which would include access to ESPN content as part of the subscription. However, the only phone Mobile ESPN offered, a Sanyo, cost $400, and the service was $40 per month, too rich for many sports fans. The service shut down within a year. Disney, ESPN’s parent company, spent $150 million on the failed venture.</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Apple Lisa </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0" i="0" u="none" strike="noStrike" cap="none" dirty="0">
                <a:solidFill>
                  <a:schemeClr val="dk1"/>
                </a:solidFill>
                <a:effectLst/>
                <a:latin typeface="Calibri"/>
                <a:ea typeface="Calibri"/>
                <a:cs typeface="Calibri"/>
                <a:sym typeface="Calibri"/>
              </a:rPr>
              <a:t>Before Apple hit its stride in the 2000s and became the most profitable corporation in history, the company was responsible for some of the worst product flops of all time. Designed as a high-end personal computer with a graphical user interface for business customers, the Apple Lisa took three years and $50 million to develop before its release in 1983. However, the computer’s $9,995 price tag, which is equivalent to roughly $25,000 today, was too high for many consumers. After selling just 100,000 units in two years Apple discontinued the Lisa in 1985.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Maxwell House Pre-brewed coffee </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0" i="0" u="none" strike="noStrike" cap="none" dirty="0">
                <a:solidFill>
                  <a:schemeClr val="dk1"/>
                </a:solidFill>
                <a:effectLst/>
                <a:latin typeface="Calibri"/>
                <a:ea typeface="Calibri"/>
                <a:cs typeface="Calibri"/>
                <a:sym typeface="Calibri"/>
              </a:rPr>
              <a:t>Maxwell House Brewed Coffee was pre-brewed coffee sold in a carton with a picture of a hot mug of coffee on the packaging, a misleading visual cue for a product meant to be stored in the refrigerator. Adding to the product’s issues, the carton was lined with foil and could not be microwaved. For a product marketed for its convenience, this was an especially problematic feature for consumers. The product was discontinued shortly after it was released.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Hot Wheels and Barbie Computers </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0" i="0" u="none" strike="noStrike" cap="none" dirty="0">
                <a:solidFill>
                  <a:schemeClr val="dk1"/>
                </a:solidFill>
                <a:effectLst/>
                <a:latin typeface="Calibri"/>
                <a:ea typeface="Calibri"/>
                <a:cs typeface="Calibri"/>
                <a:sym typeface="Calibri"/>
              </a:rPr>
              <a:t>In 1999, Mattel announced that it had entered a licensing agreement to sell Barbie and Hot Wheels computers. The computers would be manufactured and sold by the Patriot Computer Corporation, a privately held company based in Toronto. The move was part of an attempt to reconcile the declining sales of Barbie dolls and growing sales of software and CD-ROMs.</a:t>
            </a:r>
          </a:p>
          <a:p>
            <a:r>
              <a:rPr lang="en-US" sz="1200" b="0" i="0" u="none" strike="noStrike" cap="none" dirty="0">
                <a:solidFill>
                  <a:schemeClr val="dk1"/>
                </a:solidFill>
                <a:effectLst/>
                <a:latin typeface="Calibri"/>
                <a:ea typeface="Calibri"/>
                <a:cs typeface="Calibri"/>
                <a:sym typeface="Calibri"/>
              </a:rPr>
              <a:t>The computers, however, had many manufacturing flaws, and the resources Patriot devoted to fixing and replacing broken computers drove it out of business. By December the following year, the company had fired its 200 employees and filed for bankruptcy.</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Microsoft Bob </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0" i="0" u="none" strike="noStrike" cap="none" dirty="0">
                <a:solidFill>
                  <a:schemeClr val="dk1"/>
                </a:solidFill>
                <a:effectLst/>
                <a:latin typeface="Calibri"/>
                <a:ea typeface="Calibri"/>
                <a:cs typeface="Calibri"/>
                <a:sym typeface="Calibri"/>
              </a:rPr>
              <a:t>Microsoft released Microsoft Bob in March 1995. Intended as a simple, easy-to-use OS interface at the time, Bob presented the desktop as a house, with familiar objects corresponding with different computer applications. Clicking on the stationary lying on a desk, for example, opened the word processor. Despite its simple appearance, Bob required more processing power than most home computers had in 1995. Bob was also considered too expensive and poorly designed, and was overshadowed by the release of Windows 95 later that year. Bob was discontinued roughly a year after its release.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Microsoft Zune </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0" i="0" u="none" strike="noStrike" cap="none" dirty="0">
                <a:solidFill>
                  <a:schemeClr val="dk1"/>
                </a:solidFill>
                <a:effectLst/>
                <a:latin typeface="Calibri"/>
                <a:ea typeface="Calibri"/>
                <a:cs typeface="Calibri"/>
                <a:sym typeface="Calibri"/>
              </a:rPr>
              <a:t>In an attempt to compete with Apple's dominant iPod MP3 player, Microsoft released the Zune in 2006. As of November 15, 2015, Microsoft discontinued all streaming, downloading, and other music services for the Zune. In the fourth quarter of fiscal 2009, Microsoft recorded a 42% decline in revenue in its non-gaming devices segment -- a decline largely attributable to the Zune’s poor performance. While the device might have been a reasonable choice for consumers, a number of reported bugs did not help sales. On December 31, 2008, most if not all 30GB Zunes stopped functioning simply because the underlying code had failed to account for the extra day in leap years.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210772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Continuing with a few more . . .</a:t>
            </a:r>
          </a:p>
          <a:p>
            <a:endParaRPr lang="en-US" dirty="0"/>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endParaRPr lang="en-US" dirty="0"/>
          </a:p>
          <a:p>
            <a:endParaRPr lang="en-US" dirty="0"/>
          </a:p>
          <a:p>
            <a:r>
              <a:rPr lang="en-US" dirty="0"/>
              <a:t>DeLorean DMC-12 - </a:t>
            </a:r>
            <a:r>
              <a:rPr lang="en-US" sz="1200" b="0" i="0" u="none" strike="noStrike" cap="none" dirty="0">
                <a:solidFill>
                  <a:schemeClr val="dk1"/>
                </a:solidFill>
                <a:effectLst/>
                <a:latin typeface="Calibri"/>
                <a:ea typeface="Calibri"/>
                <a:cs typeface="Calibri"/>
                <a:sym typeface="Calibri"/>
              </a:rPr>
              <a:t>In 1973, auto executive John DeLorean left General Motors to form the DeLorean Motor Company. After years of production delays, the DeLorean DMC-12 was released in January 1981. The car’s unique design was poorly received, however, and by 1982 less than half of the 7,000 DeLorean units produced had been sold. The DeLorean is widely recognized due to its use as a converted time machine in the “Back to the Future” series. However, the first of these films was released in 1985, far too late to save the ill-fated brand. DeLorean filed for bankruptcy in 1982.</a:t>
            </a:r>
            <a:endParaRPr lang="en-US" dirty="0"/>
          </a:p>
          <a:p>
            <a:endParaRPr lang="en-US" dirty="0"/>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endParaRPr lang="en-US" dirty="0"/>
          </a:p>
          <a:p>
            <a:r>
              <a:rPr lang="en-US" dirty="0"/>
              <a:t>Windows Vista - </a:t>
            </a:r>
            <a:r>
              <a:rPr lang="en-US" sz="1200" b="0" i="0" u="none" strike="noStrike" cap="none" dirty="0">
                <a:solidFill>
                  <a:schemeClr val="dk1"/>
                </a:solidFill>
                <a:effectLst/>
                <a:latin typeface="Calibri"/>
                <a:ea typeface="Calibri"/>
                <a:cs typeface="Calibri"/>
                <a:sym typeface="Calibri"/>
              </a:rPr>
              <a:t>Introduced in 2007 as a follow-up to Windows XP, the Windows Vista operating system was everything its popular predecessor was not -- in all the wrong ways. Panned by customers and IT professionals alike, Vista reduced PC performance and caused a number of internet problems for users. As a result, Dell began offering Windows XP again on new laptops a few short months after Vista was introduced. Windows announced this month that it would no longer provide support for Vista, driving the final nail into the operating system’s coffin.</a:t>
            </a:r>
            <a:endParaRPr lang="en-US" dirty="0"/>
          </a:p>
          <a:p>
            <a:endParaRPr lang="en-US" dirty="0"/>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endParaRPr lang="en-US" dirty="0"/>
          </a:p>
          <a:p>
            <a:r>
              <a:rPr lang="en-US" dirty="0"/>
              <a:t>New Coke - </a:t>
            </a:r>
            <a:r>
              <a:rPr lang="en-US" sz="1200" b="0" i="0" u="none" strike="noStrike" cap="none" dirty="0">
                <a:solidFill>
                  <a:schemeClr val="dk1"/>
                </a:solidFill>
                <a:effectLst/>
                <a:latin typeface="Calibri"/>
                <a:ea typeface="Calibri"/>
                <a:cs typeface="Calibri"/>
                <a:sym typeface="Calibri"/>
              </a:rPr>
              <a:t>Over the 15 years leading up to 1985, Coca-Cola’s flagship cola drink had been losing market share to Pepsi Cola. To compete, the company changed the drink’s formula for the first time in 99 years -- but the move today is considered one of the greatest flops of all time. New Coke was met with public outrage and lasted only a few months. The company reintroduced its older formula, rebranded as Coca-Cola Classic.</a:t>
            </a:r>
            <a:endParaRPr lang="en-US" dirty="0"/>
          </a:p>
          <a:p>
            <a:endParaRPr lang="en-US" dirty="0"/>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endParaRPr lang="en-US" dirty="0"/>
          </a:p>
          <a:p>
            <a:r>
              <a:rPr lang="en-US" dirty="0"/>
              <a:t>RJ Reynolds Premier Smokeless Cigarettes - </a:t>
            </a:r>
            <a:r>
              <a:rPr lang="en-US" sz="1200" b="0" i="0" u="none" strike="noStrike" cap="none" dirty="0">
                <a:solidFill>
                  <a:schemeClr val="dk1"/>
                </a:solidFill>
                <a:effectLst/>
                <a:latin typeface="Calibri"/>
                <a:ea typeface="Calibri"/>
                <a:cs typeface="Calibri"/>
                <a:sym typeface="Calibri"/>
              </a:rPr>
              <a:t>R.J. Reynolds, the second largest U.S. tobacco company, began marketing in 1988 a smokeless tobacco product that was intended to be a safer way to use a cigarette. In addition to concerns over the product's actual safety, smokers missed the familiar elements of traditional cigarettes -- the smoke, the burn, and the flick. Another issue was the widely-reported unpleasant chemical taste, which one user described as resembling “burning plastic.” Reynolds sunk close to $1 billion into the product before pulling it off the market within a year.</a:t>
            </a:r>
          </a:p>
          <a:p>
            <a:endParaRPr lang="en-US" dirty="0"/>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endParaRPr lang="en-US" dirty="0"/>
          </a:p>
          <a:p>
            <a:r>
              <a:rPr lang="en-US" dirty="0"/>
              <a:t>Apple Newton - </a:t>
            </a:r>
            <a:r>
              <a:rPr lang="en-US" sz="1200" b="0" i="0" u="none" strike="noStrike" cap="none" dirty="0">
                <a:solidFill>
                  <a:schemeClr val="dk1"/>
                </a:solidFill>
                <a:effectLst/>
                <a:latin typeface="Calibri"/>
                <a:ea typeface="Calibri"/>
                <a:cs typeface="Calibri"/>
                <a:sym typeface="Calibri"/>
              </a:rPr>
              <a:t>While the personal digital assistant would become a popular consumer electronics product in the late 1990s, the first PDA was one of the biggest product flops of all time. One year after Apple CEO John Sculley coined the term “PDA” in 1992, the company released the Newton </a:t>
            </a:r>
            <a:r>
              <a:rPr lang="en-US" sz="1200" b="0" i="0" u="none" strike="noStrike" cap="none" dirty="0" err="1">
                <a:solidFill>
                  <a:schemeClr val="dk1"/>
                </a:solidFill>
                <a:effectLst/>
                <a:latin typeface="Calibri"/>
                <a:ea typeface="Calibri"/>
                <a:cs typeface="Calibri"/>
                <a:sym typeface="Calibri"/>
              </a:rPr>
              <a:t>MessagePad</a:t>
            </a:r>
            <a:r>
              <a:rPr lang="en-US" sz="1200" b="0" i="0" u="none" strike="noStrike" cap="none" dirty="0">
                <a:solidFill>
                  <a:schemeClr val="dk1"/>
                </a:solidFill>
                <a:effectLst/>
                <a:latin typeface="Calibri"/>
                <a:ea typeface="Calibri"/>
                <a:cs typeface="Calibri"/>
                <a:sym typeface="Calibri"/>
              </a:rPr>
              <a:t>. While the device incorporated innovative technology such as a pen-based touch screen and the ability to sync with software on a personal computer, Apple sold only 50,000 units of the product in its first four months on the market. The Newton product line was discontinued in 1998.</a:t>
            </a:r>
            <a:endParaRPr lang="en-US" dirty="0"/>
          </a:p>
          <a:p>
            <a:endParaRPr lang="en-US" dirty="0"/>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endParaRPr lang="en-US" dirty="0"/>
          </a:p>
          <a:p>
            <a:r>
              <a:rPr lang="en-US" dirty="0"/>
              <a:t>Google Glass - </a:t>
            </a:r>
            <a:r>
              <a:rPr lang="en-US" sz="1200" b="0" i="0" u="none" strike="noStrike" cap="none" dirty="0">
                <a:solidFill>
                  <a:schemeClr val="dk1"/>
                </a:solidFill>
                <a:effectLst/>
                <a:latin typeface="Calibri"/>
                <a:ea typeface="Calibri"/>
                <a:cs typeface="Calibri"/>
                <a:sym typeface="Calibri"/>
              </a:rPr>
              <a:t>Google first announced Google Glass -- an eyeglasses shaped head-mounted display with smartphone capabilities -- to the public in 2012. The announcement began with a statement of principle: “We think technology should work for you -- to be there when you need it and get out of your way when you don’t.” After two years of disappointing sales, it was clear consumers did not need Google Glass. Google stuck to its principle, and in 2015 discontinued the product’s development. Privacy concerns, reported bugs, low battery life, bans from public spaces, and an inability to live up to the hype all stymied public adoption of the technology.</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While that it interesting, all the companies had tested the concepts, yet they failed. Consider what they could have done to prevent those failures.</a:t>
            </a:r>
            <a:endParaRPr lang="en-US"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647419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In today’s session we will cover the following topics:</a:t>
            </a:r>
          </a:p>
          <a:p>
            <a:pPr marL="0" lvl="0" indent="0" algn="l" rtl="0">
              <a:spcBef>
                <a:spcPts val="0"/>
              </a:spcBef>
              <a:spcAft>
                <a:spcPts val="0"/>
              </a:spcAft>
              <a:buNone/>
            </a:pP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Getting Help</a:t>
            </a:r>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Week 3 Assignment Review</a:t>
            </a:r>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Module 5 Review</a:t>
            </a: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Assignment Discussions</a:t>
            </a:r>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rPr>
              <a:t>Additional Resources</a:t>
            </a: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err="1">
                <a:solidFill>
                  <a:srgbClr val="408191"/>
                </a:solidFill>
                <a:latin typeface="Arial"/>
                <a:ea typeface="Arial"/>
                <a:cs typeface="Arial"/>
                <a:sym typeface="Arial"/>
              </a:rPr>
              <a:t>Programme</a:t>
            </a:r>
            <a:r>
              <a:rPr lang="en-US" sz="1200" dirty="0">
                <a:solidFill>
                  <a:srgbClr val="408191"/>
                </a:solidFill>
                <a:latin typeface="Arial"/>
                <a:ea typeface="Arial"/>
                <a:cs typeface="Arial"/>
                <a:sym typeface="Arial"/>
              </a:rPr>
              <a:t> Schedule</a:t>
            </a: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Next Week</a:t>
            </a: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Q&amp;A</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10" name="Google Shape;1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762220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dirty="0">
                <a:latin typeface="Lato Extended"/>
              </a:rPr>
              <a:t>Note that after professor Siddharth walked through a number of calculations he said “use your judgement”</a:t>
            </a:r>
          </a:p>
          <a:p>
            <a:endParaRPr lang="en-US" sz="1200" b="0" dirty="0">
              <a:latin typeface="Lato Extended"/>
            </a:endParaRPr>
          </a:p>
          <a:p>
            <a:r>
              <a:rPr lang="en-US" sz="1200" b="0" dirty="0">
                <a:latin typeface="Lato Extended"/>
              </a:rPr>
              <a:t>While the tools are great, they do not provide the one and only answer. They are meant to provide perspective on the problem, gain insight and help you make an informed judgement.</a:t>
            </a:r>
          </a:p>
          <a:p>
            <a:endParaRPr lang="en-US" sz="1200" b="0" dirty="0">
              <a:latin typeface="Lato Extended"/>
            </a:endParaRPr>
          </a:p>
          <a:p>
            <a:r>
              <a:rPr lang="en-US" sz="1200" b="1" dirty="0">
                <a:latin typeface="Lato Extended"/>
              </a:rPr>
              <a:t>CLICK</a:t>
            </a:r>
          </a:p>
          <a:p>
            <a:endParaRPr lang="en-US" sz="1200" b="1" dirty="0">
              <a:latin typeface="Lato Extended"/>
            </a:endParaRPr>
          </a:p>
          <a:p>
            <a:r>
              <a:rPr lang="en-US" sz="1200" b="0" dirty="0">
                <a:latin typeface="Lato Extended"/>
              </a:rPr>
              <a:t>I am a fan of the movie </a:t>
            </a:r>
            <a:r>
              <a:rPr lang="en-US" sz="1200" b="1" dirty="0">
                <a:latin typeface="Lato Extended"/>
              </a:rPr>
              <a:t>Pirates of the Caribbean</a:t>
            </a:r>
            <a:r>
              <a:rPr lang="en-US" sz="1200" b="0" dirty="0">
                <a:latin typeface="Lato Extended"/>
              </a:rPr>
              <a:t>. Those of you that have seen the movie will understand the quote:</a:t>
            </a:r>
          </a:p>
          <a:p>
            <a:endParaRPr lang="en-US" sz="1200" b="0" dirty="0">
              <a:latin typeface="Lato Extended"/>
            </a:endParaRPr>
          </a:p>
          <a:p>
            <a:r>
              <a:rPr lang="en-US" sz="1200" b="0" dirty="0">
                <a:latin typeface="Lato Extended"/>
              </a:rPr>
              <a:t>The code is more what you’d call “</a:t>
            </a:r>
            <a:r>
              <a:rPr lang="en-US" sz="1200" b="1" dirty="0">
                <a:latin typeface="Lato Extended"/>
              </a:rPr>
              <a:t>guidelines</a:t>
            </a:r>
            <a:r>
              <a:rPr lang="en-US" sz="1200" b="0" dirty="0">
                <a:latin typeface="Lato Extended"/>
              </a:rPr>
              <a:t>” than actual “</a:t>
            </a:r>
            <a:r>
              <a:rPr lang="en-US" sz="1200" b="1" dirty="0">
                <a:latin typeface="Lato Extended"/>
              </a:rPr>
              <a:t>rules</a:t>
            </a:r>
            <a:r>
              <a:rPr lang="en-US" sz="1200" b="0" dirty="0">
                <a:latin typeface="Lato Extended"/>
              </a:rPr>
              <a:t>”.</a:t>
            </a:r>
          </a:p>
          <a:p>
            <a:endParaRPr lang="en-US" sz="1200" b="0" dirty="0">
              <a:latin typeface="Lato Extended"/>
            </a:endParaRPr>
          </a:p>
          <a:p>
            <a:pPr rtl="0"/>
            <a:r>
              <a:rPr lang="en-US" sz="1200" b="0" dirty="0">
                <a:latin typeface="Lato Extended"/>
              </a:rPr>
              <a:t>This is the judgment that the professor refers to. </a:t>
            </a:r>
            <a:r>
              <a:rPr lang="en-US" sz="1200" b="0" i="0" u="none" strike="noStrike" cap="none" dirty="0">
                <a:solidFill>
                  <a:schemeClr val="dk1"/>
                </a:solidFill>
                <a:effectLst/>
                <a:latin typeface="Calibri"/>
                <a:ea typeface="Calibri"/>
                <a:cs typeface="Calibri"/>
                <a:sym typeface="Calibri"/>
              </a:rPr>
              <a:t>The big difference between being an analyst and a product manager is a product manager needs to provide a recommended course of action. This is the value add of a product manager. </a:t>
            </a:r>
          </a:p>
          <a:p>
            <a:pPr rtl="0"/>
            <a:endParaRPr lang="en-US" sz="1200" b="0" i="0" u="none" strike="noStrike" cap="none" dirty="0">
              <a:solidFill>
                <a:schemeClr val="dk1"/>
              </a:solidFill>
              <a:effectLst/>
              <a:latin typeface="Calibri"/>
              <a:cs typeface="Calibri"/>
              <a:sym typeface="Calibri"/>
            </a:endParaRPr>
          </a:p>
          <a:p>
            <a:pPr rtl="0"/>
            <a:endParaRPr lang="en-US" sz="1200" b="0" dirty="0">
              <a:latin typeface="Lato Extended"/>
            </a:endParaRPr>
          </a:p>
          <a:p>
            <a:endParaRPr lang="en-US" sz="1200" b="0" dirty="0">
              <a:latin typeface="Lato Extended"/>
            </a:endParaRPr>
          </a:p>
          <a:p>
            <a:endParaRPr lang="en-US" sz="1200" b="0"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826876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i="0" u="none" strike="noStrike" cap="none" dirty="0">
                <a:solidFill>
                  <a:schemeClr val="dk1"/>
                </a:solidFill>
                <a:effectLst/>
                <a:latin typeface="Calibri"/>
                <a:ea typeface="Calibri"/>
                <a:cs typeface="Calibri"/>
                <a:sym typeface="Calibri"/>
              </a:rPr>
              <a:t>Learning Outcome Addressed</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Understand potential and forecast.</a:t>
            </a:r>
          </a:p>
          <a:p>
            <a:r>
              <a:rPr lang="en-US" sz="1200" b="0" i="0" u="none" strike="noStrike" cap="none" dirty="0">
                <a:solidFill>
                  <a:schemeClr val="dk1"/>
                </a:solidFill>
                <a:effectLst/>
                <a:latin typeface="Calibri"/>
                <a:ea typeface="Calibri"/>
                <a:cs typeface="Calibri"/>
                <a:sym typeface="Calibri"/>
              </a:rPr>
              <a:t>Estimate the market potential and forecast sales.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For this problem there are 2 sections</a:t>
            </a:r>
          </a:p>
          <a:p>
            <a:r>
              <a:rPr lang="en-US" sz="1200" b="1" i="0" u="none" strike="noStrike" cap="none" dirty="0">
                <a:solidFill>
                  <a:schemeClr val="dk1"/>
                </a:solidFill>
                <a:effectLst/>
                <a:latin typeface="Calibri"/>
                <a:ea typeface="Calibri"/>
                <a:cs typeface="Calibri"/>
                <a:sym typeface="Calibri"/>
              </a:rPr>
              <a:t>CLICK</a:t>
            </a:r>
          </a:p>
          <a:p>
            <a:r>
              <a:rPr lang="en-US" sz="1200" b="1" i="0" u="sng" strike="noStrike" cap="none" dirty="0">
                <a:solidFill>
                  <a:schemeClr val="dk1"/>
                </a:solidFill>
                <a:effectLst/>
                <a:latin typeface="Calibri"/>
                <a:ea typeface="Calibri"/>
                <a:cs typeface="Calibri"/>
                <a:sym typeface="Calibri"/>
              </a:rPr>
              <a:t>Diapers</a:t>
            </a:r>
            <a:r>
              <a:rPr lang="en-US" sz="1200" b="1" i="0" u="none" strike="noStrike" cap="none" dirty="0">
                <a:solidFill>
                  <a:schemeClr val="dk1"/>
                </a:solidFill>
                <a:effectLst/>
                <a:latin typeface="Calibri"/>
                <a:ea typeface="Calibri"/>
                <a:cs typeface="Calibri"/>
                <a:sym typeface="Calibri"/>
              </a:rPr>
              <a:t> </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During the 1990s, an average of 4 million babies are born annually in a country. The average child goes through 7,800 diapers in the first 130 weeks of life (2.5 years) until toilet training or 60 per week (</a:t>
            </a:r>
            <a:r>
              <a:rPr lang="en-US" sz="1200" b="0" i="0" u="none" strike="noStrike" cap="none" dirty="0" err="1">
                <a:solidFill>
                  <a:schemeClr val="dk1"/>
                </a:solidFill>
                <a:effectLst/>
                <a:latin typeface="Calibri"/>
                <a:ea typeface="Calibri"/>
                <a:cs typeface="Calibri"/>
                <a:sym typeface="Calibri"/>
              </a:rPr>
              <a:t>Deveny</a:t>
            </a:r>
            <a:r>
              <a:rPr lang="en-US" sz="1200" b="0" i="0" u="none" strike="noStrike" cap="none" dirty="0">
                <a:solidFill>
                  <a:schemeClr val="dk1"/>
                </a:solidFill>
                <a:effectLst/>
                <a:latin typeface="Calibri"/>
                <a:ea typeface="Calibri"/>
                <a:cs typeface="Calibri"/>
                <a:sym typeface="Calibri"/>
              </a:rPr>
              <a:t>, 1990).  </a:t>
            </a:r>
          </a:p>
          <a:p>
            <a:r>
              <a:rPr lang="en-US" sz="1200" b="0" i="0" u="none" strike="noStrike" cap="none" dirty="0">
                <a:solidFill>
                  <a:schemeClr val="dk1"/>
                </a:solidFill>
                <a:effectLst/>
                <a:latin typeface="Calibri"/>
                <a:ea typeface="Calibri"/>
                <a:cs typeface="Calibri"/>
                <a:sym typeface="Calibri"/>
              </a:rPr>
              <a:t>(a) What is the annual market potential for disposable diapers? </a:t>
            </a:r>
          </a:p>
          <a:p>
            <a:r>
              <a:rPr lang="en-US" sz="1200" b="0" i="0" u="none" strike="noStrike" cap="none" dirty="0">
                <a:solidFill>
                  <a:schemeClr val="dk1"/>
                </a:solidFill>
                <a:effectLst/>
                <a:latin typeface="Calibri"/>
                <a:ea typeface="Calibri"/>
                <a:cs typeface="Calibri"/>
                <a:sym typeface="Calibri"/>
              </a:rPr>
              <a:t>(b) What other qualitative issues need consideration here?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And </a:t>
            </a:r>
            <a:r>
              <a:rPr lang="en-US" sz="1200" b="1" i="0" u="none" strike="noStrike" cap="none" dirty="0">
                <a:solidFill>
                  <a:schemeClr val="dk1"/>
                </a:solidFill>
                <a:effectLst/>
                <a:latin typeface="Calibri"/>
                <a:ea typeface="Calibri"/>
                <a:cs typeface="Calibri"/>
                <a:sym typeface="Calibri"/>
              </a:rPr>
              <a:t>CLICK</a:t>
            </a:r>
            <a:endParaRPr lang="en-US" sz="1200" b="0" i="0" u="none" strike="noStrike" cap="none" dirty="0">
              <a:solidFill>
                <a:schemeClr val="dk1"/>
              </a:solidFill>
              <a:effectLst/>
              <a:latin typeface="Calibri"/>
              <a:ea typeface="Calibri"/>
              <a:cs typeface="Calibri"/>
              <a:sym typeface="Calibri"/>
            </a:endParaRPr>
          </a:p>
          <a:p>
            <a:r>
              <a:rPr lang="en-US" sz="1200" b="1" i="0" u="sng" strike="noStrike" cap="none" dirty="0">
                <a:solidFill>
                  <a:schemeClr val="dk1"/>
                </a:solidFill>
                <a:effectLst/>
                <a:latin typeface="Calibri"/>
                <a:ea typeface="Calibri"/>
                <a:cs typeface="Calibri"/>
                <a:sym typeface="Calibri"/>
              </a:rPr>
              <a:t>Consumption of Ice cream</a:t>
            </a:r>
            <a:r>
              <a:rPr lang="en-US" sz="1200" b="1" i="0" u="none" strike="noStrike" cap="none" dirty="0">
                <a:solidFill>
                  <a:schemeClr val="dk1"/>
                </a:solidFill>
                <a:effectLst/>
                <a:latin typeface="Calibri"/>
                <a:ea typeface="Calibri"/>
                <a:cs typeface="Calibri"/>
                <a:sym typeface="Calibri"/>
              </a:rPr>
              <a:t> </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In 1999, the population of a country was 273,401,000. Of these, 16 million suffered from diabetes (and hence could not consume regular ice cream) and 30 million were lactose intolerant (and hence could not eat ice-cream). On average, consumption per person is 46.6 pints per year. The average price per pint in 1999 was $3.19.  </a:t>
            </a:r>
          </a:p>
          <a:p>
            <a:r>
              <a:rPr lang="en-US" sz="1200" b="0" i="0" u="none" strike="noStrike" cap="none" dirty="0">
                <a:solidFill>
                  <a:schemeClr val="dk1"/>
                </a:solidFill>
                <a:effectLst/>
                <a:latin typeface="Calibri"/>
                <a:ea typeface="Calibri"/>
                <a:cs typeface="Calibri"/>
                <a:sym typeface="Calibri"/>
              </a:rPr>
              <a:t>What is the market potential in (a) units and (b) dollars? ($ is used as a general unit of currency) </a:t>
            </a:r>
          </a:p>
          <a:p>
            <a:endParaRPr lang="en-US" sz="1200" b="0" i="0" u="none" strike="noStrike" cap="none" dirty="0">
              <a:solidFill>
                <a:schemeClr val="dk1"/>
              </a:solidFill>
              <a:effectLst/>
              <a:latin typeface="Calibri"/>
              <a:ea typeface="Calibri"/>
              <a:cs typeface="Calibri"/>
              <a:sym typeface="Calibri"/>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75021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For this assignment</a:t>
            </a: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The Submission Instructions:</a:t>
            </a:r>
          </a:p>
          <a:p>
            <a:r>
              <a:rPr lang="en-US" sz="1200" b="1" i="0" u="none" strike="noStrike" cap="none" dirty="0">
                <a:solidFill>
                  <a:schemeClr val="dk1"/>
                </a:solidFill>
                <a:effectLst/>
                <a:latin typeface="Calibri"/>
                <a:ea typeface="Calibri"/>
                <a:cs typeface="Calibri"/>
                <a:sym typeface="Calibri"/>
              </a:rPr>
              <a:t>CLICK</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Download this </a:t>
            </a:r>
            <a:r>
              <a:rPr lang="en-US" sz="1200" b="1" i="0" u="sng" strike="noStrike" cap="none" dirty="0">
                <a:solidFill>
                  <a:schemeClr val="dk1"/>
                </a:solidFill>
                <a:effectLst/>
                <a:latin typeface="Calibri"/>
                <a:ea typeface="Calibri"/>
                <a:cs typeface="Calibri"/>
                <a:sym typeface="Calibri"/>
                <a:hlinkClick r:id="rId3"/>
              </a:rPr>
              <a:t>assignment template</a:t>
            </a:r>
            <a:r>
              <a:rPr lang="en-US" sz="1200" b="1" i="0" u="none" strike="noStrike" cap="none" dirty="0">
                <a:solidFill>
                  <a:schemeClr val="dk1"/>
                </a:solidFill>
                <a:effectLst/>
                <a:latin typeface="Calibri"/>
                <a:ea typeface="Calibri"/>
                <a:cs typeface="Calibri"/>
                <a:sym typeface="Calibri"/>
                <a:hlinkClick r:id="rId4"/>
              </a:rPr>
              <a:t>  Download assignment </a:t>
            </a:r>
            <a:r>
              <a:rPr lang="en-US" sz="1200" b="1" i="0" u="none" strike="noStrike" cap="none" dirty="0" err="1">
                <a:solidFill>
                  <a:schemeClr val="dk1"/>
                </a:solidFill>
                <a:effectLst/>
                <a:latin typeface="Calibri"/>
                <a:ea typeface="Calibri"/>
                <a:cs typeface="Calibri"/>
                <a:sym typeface="Calibri"/>
                <a:hlinkClick r:id="rId4"/>
              </a:rPr>
              <a:t>template</a:t>
            </a:r>
            <a:r>
              <a:rPr lang="en-US" sz="1200" b="0" i="0" u="none" strike="noStrike" cap="none" dirty="0" err="1">
                <a:solidFill>
                  <a:schemeClr val="dk1"/>
                </a:solidFill>
                <a:effectLst/>
                <a:latin typeface="Calibri"/>
                <a:ea typeface="Calibri"/>
                <a:cs typeface="Calibri"/>
                <a:sym typeface="Calibri"/>
              </a:rPr>
              <a:t>to</a:t>
            </a:r>
            <a:r>
              <a:rPr lang="en-US" sz="1200" b="0" i="0" u="none" strike="noStrike" cap="none" dirty="0">
                <a:solidFill>
                  <a:schemeClr val="dk1"/>
                </a:solidFill>
                <a:effectLst/>
                <a:latin typeface="Calibri"/>
                <a:ea typeface="Calibri"/>
                <a:cs typeface="Calibri"/>
                <a:sym typeface="Calibri"/>
              </a:rPr>
              <a:t> record your responses.</a:t>
            </a:r>
          </a:p>
          <a:p>
            <a:r>
              <a:rPr lang="en-US" sz="1200" b="0" i="0" u="none" strike="noStrike" cap="none" dirty="0">
                <a:solidFill>
                  <a:schemeClr val="dk1"/>
                </a:solidFill>
                <a:effectLst/>
                <a:latin typeface="Calibri"/>
                <a:ea typeface="Calibri"/>
                <a:cs typeface="Calibri"/>
                <a:sym typeface="Calibri"/>
              </a:rPr>
              <a:t>Rename the file as </a:t>
            </a:r>
            <a:r>
              <a:rPr lang="en-US" sz="1200" b="1" i="0" u="none" strike="noStrike" cap="none" dirty="0">
                <a:solidFill>
                  <a:schemeClr val="dk1"/>
                </a:solidFill>
                <a:effectLst/>
                <a:latin typeface="Calibri"/>
                <a:ea typeface="Calibri"/>
                <a:cs typeface="Calibri"/>
                <a:sym typeface="Calibri"/>
              </a:rPr>
              <a:t>ISBPM_Assignment_6.4_&lt;</a:t>
            </a:r>
            <a:r>
              <a:rPr lang="en-US" sz="1200" b="1" i="0" u="none" strike="noStrike" cap="none" dirty="0" err="1">
                <a:solidFill>
                  <a:schemeClr val="dk1"/>
                </a:solidFill>
                <a:effectLst/>
                <a:latin typeface="Calibri"/>
                <a:ea typeface="Calibri"/>
                <a:cs typeface="Calibri"/>
                <a:sym typeface="Calibri"/>
              </a:rPr>
              <a:t>Your_Name</a:t>
            </a:r>
            <a:r>
              <a:rPr lang="en-US" sz="1200" b="1" i="0" u="none" strike="noStrike" cap="none" dirty="0">
                <a:solidFill>
                  <a:schemeClr val="dk1"/>
                </a:solidFill>
                <a:effectLst/>
                <a:latin typeface="Calibri"/>
                <a:ea typeface="Calibri"/>
                <a:cs typeface="Calibri"/>
                <a:sym typeface="Calibri"/>
              </a:rPr>
              <a:t>&gt;.docx</a:t>
            </a:r>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After you complete your assignment, select the </a:t>
            </a:r>
            <a:r>
              <a:rPr lang="en-US" sz="1200" b="1" i="0" u="none" strike="noStrike" cap="none" dirty="0">
                <a:solidFill>
                  <a:schemeClr val="dk1"/>
                </a:solidFill>
                <a:effectLst/>
                <a:latin typeface="Calibri"/>
                <a:ea typeface="Calibri"/>
                <a:cs typeface="Calibri"/>
                <a:sym typeface="Calibri"/>
              </a:rPr>
              <a:t>Start Assignment</a:t>
            </a:r>
            <a:r>
              <a:rPr lang="en-US" sz="1200" b="0" i="0" u="none" strike="noStrike" cap="none" dirty="0">
                <a:solidFill>
                  <a:schemeClr val="dk1"/>
                </a:solidFill>
                <a:effectLst/>
                <a:latin typeface="Calibri"/>
                <a:ea typeface="Calibri"/>
                <a:cs typeface="Calibri"/>
                <a:sym typeface="Calibri"/>
              </a:rPr>
              <a:t> button at the top of this page.</a:t>
            </a:r>
          </a:p>
          <a:p>
            <a:r>
              <a:rPr lang="en-US" sz="1200" b="0" i="0" u="none" strike="noStrike" cap="none" dirty="0">
                <a:solidFill>
                  <a:schemeClr val="dk1"/>
                </a:solidFill>
                <a:effectLst/>
                <a:latin typeface="Calibri"/>
                <a:ea typeface="Calibri"/>
                <a:cs typeface="Calibri"/>
                <a:sym typeface="Calibri"/>
              </a:rPr>
              <a:t>Upload the file containing your responses.</a:t>
            </a:r>
          </a:p>
          <a:p>
            <a:r>
              <a:rPr lang="en-US" sz="1200" b="0" i="0" u="none" strike="noStrike" cap="none" dirty="0">
                <a:solidFill>
                  <a:schemeClr val="dk1"/>
                </a:solidFill>
                <a:effectLst/>
                <a:latin typeface="Calibri"/>
                <a:ea typeface="Calibri"/>
                <a:cs typeface="Calibri"/>
                <a:sym typeface="Calibri"/>
              </a:rPr>
              <a:t>Select the </a:t>
            </a:r>
            <a:r>
              <a:rPr lang="en-US" sz="1200" b="1" i="0" u="none" strike="noStrike" cap="none" dirty="0">
                <a:solidFill>
                  <a:schemeClr val="dk1"/>
                </a:solidFill>
                <a:effectLst/>
                <a:latin typeface="Calibri"/>
                <a:ea typeface="Calibri"/>
                <a:cs typeface="Calibri"/>
                <a:sym typeface="Calibri"/>
              </a:rPr>
              <a:t>Submit Assignment</a:t>
            </a:r>
            <a:r>
              <a:rPr lang="en-US" sz="1200" b="0" i="0" u="none" strike="noStrike" cap="none" dirty="0">
                <a:solidFill>
                  <a:schemeClr val="dk1"/>
                </a:solidFill>
                <a:effectLst/>
                <a:latin typeface="Calibri"/>
                <a:ea typeface="Calibri"/>
                <a:cs typeface="Calibri"/>
                <a:sym typeface="Calibri"/>
              </a:rPr>
              <a:t> button to submit your responses.</a:t>
            </a:r>
          </a:p>
          <a:p>
            <a:endParaRPr lang="en-US" sz="1200" b="0" i="0" u="none" strike="noStrike" cap="none" dirty="0">
              <a:solidFill>
                <a:schemeClr val="dk1"/>
              </a:solidFill>
              <a:effectLst/>
              <a:latin typeface="Calibri"/>
              <a:ea typeface="Calibri"/>
              <a:cs typeface="Calibri"/>
              <a:sym typeface="Calibri"/>
            </a:endParaRPr>
          </a:p>
          <a:p>
            <a:pPr marL="0" lvl="0" indent="0" algn="l" rtl="0">
              <a:lnSpc>
                <a:spcPct val="100000"/>
              </a:lnSpc>
              <a:spcBef>
                <a:spcPts val="0"/>
              </a:spcBef>
              <a:spcAft>
                <a:spcPts val="0"/>
              </a:spcAft>
              <a:buSzPts val="1400"/>
              <a:buNone/>
            </a:pPr>
            <a:r>
              <a:rPr lang="en-US" b="0" dirty="0"/>
              <a:t>There are a total of 5 points for this exercise across the two components. Let’s discuss each of these:</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endParaRPr lang="en-US" b="0"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318824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dirty="0"/>
              <a:t>Let’s take each of these </a:t>
            </a:r>
            <a:r>
              <a:rPr lang="en-US" b="0" dirty="0" err="1"/>
              <a:t>compoents</a:t>
            </a:r>
            <a:r>
              <a:rPr lang="en-US" b="0" dirty="0"/>
              <a:t> individually:</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1" dirty="0"/>
              <a:t>CLICK</a:t>
            </a:r>
          </a:p>
          <a:p>
            <a:pPr marL="0" lvl="0" indent="0" algn="l" rtl="0">
              <a:lnSpc>
                <a:spcPct val="100000"/>
              </a:lnSpc>
              <a:spcBef>
                <a:spcPts val="0"/>
              </a:spcBef>
              <a:spcAft>
                <a:spcPts val="0"/>
              </a:spcAft>
              <a:buSzPts val="1400"/>
              <a:buNone/>
            </a:pPr>
            <a:r>
              <a:rPr lang="en-US" b="0" dirty="0"/>
              <a:t>What is the annual market potential for disposable diapers?</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1" dirty="0"/>
              <a:t>CLICK</a:t>
            </a:r>
          </a:p>
          <a:p>
            <a:pPr marL="0" lvl="0" indent="0" algn="l" rtl="0">
              <a:lnSpc>
                <a:spcPct val="100000"/>
              </a:lnSpc>
              <a:spcBef>
                <a:spcPts val="0"/>
              </a:spcBef>
              <a:spcAft>
                <a:spcPts val="0"/>
              </a:spcAft>
              <a:buSzPts val="1400"/>
              <a:buNone/>
            </a:pPr>
            <a:r>
              <a:rPr lang="en-US" b="0" dirty="0"/>
              <a:t>What other qualitative issues need consideration here?</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Now for the second question</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ea typeface="Calibri"/>
                <a:cs typeface="Calibri"/>
                <a:sym typeface="Calibri"/>
              </a:rPr>
              <a:t>----------</a:t>
            </a:r>
            <a:r>
              <a:rPr lang="en-US" sz="1200" b="1" i="0" u="none" strike="noStrike" cap="none" dirty="0">
                <a:solidFill>
                  <a:schemeClr val="dk1"/>
                </a:solidFill>
                <a:effectLst/>
                <a:latin typeface="Calibri"/>
                <a:ea typeface="Calibri"/>
                <a:cs typeface="Calibri"/>
                <a:sym typeface="Calibri"/>
              </a:rPr>
              <a:t>SOLUTION</a:t>
            </a:r>
            <a:r>
              <a:rPr lang="en-US" sz="1200" b="0" i="0" u="none" strike="noStrike" cap="none" dirty="0">
                <a:solidFill>
                  <a:schemeClr val="dk1"/>
                </a:solidFill>
                <a:effectLst/>
                <a:latin typeface="Calibri"/>
                <a:ea typeface="Calibri"/>
                <a:cs typeface="Calibri"/>
                <a:sym typeface="Calibri"/>
              </a:rPr>
              <a:t>-------------------------</a:t>
            </a:r>
            <a:br>
              <a:rPr lang="en-US" dirty="0"/>
            </a:br>
            <a:r>
              <a:rPr lang="en-US" sz="1200" b="0" i="0" u="none" strike="noStrike" cap="none" dirty="0">
                <a:solidFill>
                  <a:schemeClr val="dk1"/>
                </a:solidFill>
                <a:effectLst/>
                <a:latin typeface="Calibri"/>
                <a:ea typeface="Calibri"/>
                <a:cs typeface="Calibri"/>
                <a:sym typeface="Calibri"/>
              </a:rPr>
              <a:t>During the 1990s, an average of 4 million babies were born annually in the country. The </a:t>
            </a:r>
            <a:br>
              <a:rPr lang="en-US" dirty="0"/>
            </a:br>
            <a:r>
              <a:rPr lang="en-US" sz="1200" b="0" i="0" u="none" strike="noStrike" cap="none" dirty="0">
                <a:solidFill>
                  <a:schemeClr val="dk1"/>
                </a:solidFill>
                <a:effectLst/>
                <a:latin typeface="Calibri"/>
                <a:ea typeface="Calibri"/>
                <a:cs typeface="Calibri"/>
                <a:sym typeface="Calibri"/>
              </a:rPr>
              <a:t>average child goes through 7,800 diapers in the first 130 weeks of life (2.5 years) until toilet </a:t>
            </a:r>
            <a:br>
              <a:rPr lang="en-US" dirty="0"/>
            </a:br>
            <a:r>
              <a:rPr lang="en-US" sz="1200" b="0" i="0" u="none" strike="noStrike" cap="none" dirty="0">
                <a:solidFill>
                  <a:schemeClr val="dk1"/>
                </a:solidFill>
                <a:effectLst/>
                <a:latin typeface="Calibri"/>
                <a:ea typeface="Calibri"/>
                <a:cs typeface="Calibri"/>
                <a:sym typeface="Calibri"/>
              </a:rPr>
              <a:t>training or 60 per week (</a:t>
            </a:r>
            <a:r>
              <a:rPr lang="en-US" sz="1200" b="0" i="0" u="none" strike="noStrike" cap="none" dirty="0" err="1">
                <a:solidFill>
                  <a:schemeClr val="dk1"/>
                </a:solidFill>
                <a:effectLst/>
                <a:latin typeface="Calibri"/>
                <a:ea typeface="Calibri"/>
                <a:cs typeface="Calibri"/>
                <a:sym typeface="Calibri"/>
              </a:rPr>
              <a:t>Deveny</a:t>
            </a:r>
            <a:r>
              <a:rPr lang="en-US" sz="1200" b="0" i="0" u="none" strike="noStrike" cap="none" dirty="0">
                <a:solidFill>
                  <a:schemeClr val="dk1"/>
                </a:solidFill>
                <a:effectLst/>
                <a:latin typeface="Calibri"/>
                <a:ea typeface="Calibri"/>
                <a:cs typeface="Calibri"/>
                <a:sym typeface="Calibri"/>
              </a:rPr>
              <a:t>, 1990). Thus, the annual market potential for disposable </a:t>
            </a:r>
            <a:br>
              <a:rPr lang="en-US" dirty="0"/>
            </a:br>
            <a:r>
              <a:rPr lang="en-US" sz="1200" b="0" i="0" u="none" strike="noStrike" cap="none" dirty="0">
                <a:solidFill>
                  <a:schemeClr val="dk1"/>
                </a:solidFill>
                <a:effectLst/>
                <a:latin typeface="Calibri"/>
                <a:ea typeface="Calibri"/>
                <a:cs typeface="Calibri"/>
                <a:sym typeface="Calibri"/>
              </a:rPr>
              <a:t>diapers is [(2.5)(4 million) babies][60 diapers/week][52 weeks/year] = 28.7 billion/year</a:t>
            </a:r>
            <a:br>
              <a:rPr lang="en-US" dirty="0"/>
            </a:br>
            <a:r>
              <a:rPr lang="en-US" sz="1200" b="0" i="0" u="none" strike="noStrike" cap="none" dirty="0">
                <a:solidFill>
                  <a:schemeClr val="dk1"/>
                </a:solidFill>
                <a:effectLst/>
                <a:latin typeface="Calibri"/>
                <a:ea typeface="Calibri"/>
                <a:cs typeface="Calibri"/>
                <a:sym typeface="Calibri"/>
              </a:rPr>
              <a:t>The figure includes: (1) Babies who are allergic to diapers (2) households using cloth diapers </a:t>
            </a:r>
            <a:br>
              <a:rPr lang="en-US" dirty="0"/>
            </a:br>
            <a:r>
              <a:rPr lang="en-US" sz="1200" b="0" i="0" u="none" strike="noStrike" cap="none" dirty="0">
                <a:solidFill>
                  <a:schemeClr val="dk1"/>
                </a:solidFill>
                <a:effectLst/>
                <a:latin typeface="Calibri"/>
                <a:ea typeface="Calibri"/>
                <a:cs typeface="Calibri"/>
                <a:sym typeface="Calibri"/>
              </a:rPr>
              <a:t>(these are still potential customers).</a:t>
            </a:r>
            <a:endParaRPr lang="en-US" b="0"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122110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dirty="0"/>
              <a:t>This has 2 components also:</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1" dirty="0"/>
              <a:t>CLICK</a:t>
            </a:r>
          </a:p>
          <a:p>
            <a:pPr marL="0" lvl="0" indent="0" algn="l" rtl="0">
              <a:lnSpc>
                <a:spcPct val="100000"/>
              </a:lnSpc>
              <a:spcBef>
                <a:spcPts val="0"/>
              </a:spcBef>
              <a:spcAft>
                <a:spcPts val="0"/>
              </a:spcAft>
              <a:buSzPts val="1400"/>
              <a:buNone/>
            </a:pPr>
            <a:r>
              <a:rPr lang="en-US" b="0" dirty="0"/>
              <a:t>What is the market potential in Units?</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1" dirty="0"/>
              <a:t>CLICK</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What is the market potential in Dollars?</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a:t>
            </a:r>
            <a:r>
              <a:rPr lang="en-US" b="1" dirty="0"/>
              <a:t>SOLUTION</a:t>
            </a:r>
            <a:r>
              <a:rPr lang="en-US" b="0" dirty="0"/>
              <a:t>---------------------</a:t>
            </a:r>
          </a:p>
          <a:p>
            <a:pPr marL="0" lvl="0" indent="0" algn="l" rtl="0">
              <a:lnSpc>
                <a:spcPct val="100000"/>
              </a:lnSpc>
              <a:spcBef>
                <a:spcPts val="0"/>
              </a:spcBef>
              <a:spcAft>
                <a:spcPts val="0"/>
              </a:spcAft>
              <a:buSzPts val="1400"/>
              <a:buNone/>
            </a:pPr>
            <a:br>
              <a:rPr lang="en-US" dirty="0"/>
            </a:br>
            <a:r>
              <a:rPr lang="en-US" sz="1200" b="0" i="0" u="none" strike="noStrike" cap="none" dirty="0">
                <a:solidFill>
                  <a:schemeClr val="dk1"/>
                </a:solidFill>
                <a:effectLst/>
                <a:latin typeface="Calibri"/>
                <a:ea typeface="Calibri"/>
                <a:cs typeface="Calibri"/>
                <a:sym typeface="Calibri"/>
              </a:rPr>
              <a:t>Solution: </a:t>
            </a:r>
            <a:br>
              <a:rPr lang="en-US" dirty="0"/>
            </a:br>
            <a:r>
              <a:rPr lang="en-US" sz="1200" b="0" i="0" u="none" strike="noStrike" cap="none" dirty="0">
                <a:solidFill>
                  <a:schemeClr val="dk1"/>
                </a:solidFill>
                <a:effectLst/>
                <a:latin typeface="Calibri"/>
                <a:ea typeface="Calibri"/>
                <a:cs typeface="Calibri"/>
                <a:sym typeface="Calibri"/>
              </a:rPr>
              <a:t>In 1999, the population was 273,401,000. Of these 16 million suffered from diabetes (and hence</a:t>
            </a:r>
            <a:br>
              <a:rPr lang="en-US" dirty="0"/>
            </a:br>
            <a:r>
              <a:rPr lang="en-US" sz="1200" b="0" i="0" u="none" strike="noStrike" cap="none" dirty="0">
                <a:solidFill>
                  <a:schemeClr val="dk1"/>
                </a:solidFill>
                <a:effectLst/>
                <a:latin typeface="Calibri"/>
                <a:ea typeface="Calibri"/>
                <a:cs typeface="Calibri"/>
                <a:sym typeface="Calibri"/>
              </a:rPr>
              <a:t>could not consume regular ice cream) and 30 million were lactose intolerant. Removing these </a:t>
            </a:r>
            <a:br>
              <a:rPr lang="en-US" dirty="0"/>
            </a:br>
            <a:r>
              <a:rPr lang="en-US" sz="1200" b="0" i="0" u="none" strike="noStrike" cap="none" dirty="0">
                <a:solidFill>
                  <a:schemeClr val="dk1"/>
                </a:solidFill>
                <a:effectLst/>
                <a:latin typeface="Calibri"/>
                <a:ea typeface="Calibri"/>
                <a:cs typeface="Calibri"/>
                <a:sym typeface="Calibri"/>
              </a:rPr>
              <a:t>leaves 227,401,000 potential customers (plus those who are both diabetic and lactose </a:t>
            </a:r>
            <a:br>
              <a:rPr lang="en-US" dirty="0"/>
            </a:br>
            <a:r>
              <a:rPr lang="en-US" sz="1200" b="0" i="0" u="none" strike="noStrike" cap="none" dirty="0">
                <a:solidFill>
                  <a:schemeClr val="dk1"/>
                </a:solidFill>
                <a:effectLst/>
                <a:latin typeface="Calibri"/>
                <a:ea typeface="Calibri"/>
                <a:cs typeface="Calibri"/>
                <a:sym typeface="Calibri"/>
              </a:rPr>
              <a:t>intolerant). On average, consumption per person is 46.6 pints per year. This means potential is </a:t>
            </a:r>
            <a:br>
              <a:rPr lang="en-US" dirty="0"/>
            </a:br>
            <a:r>
              <a:rPr lang="en-US" sz="1200" b="0" i="0" u="none" strike="noStrike" cap="none" dirty="0">
                <a:solidFill>
                  <a:schemeClr val="dk1"/>
                </a:solidFill>
                <a:effectLst/>
                <a:latin typeface="Calibri"/>
                <a:ea typeface="Calibri"/>
                <a:cs typeface="Calibri"/>
                <a:sym typeface="Calibri"/>
              </a:rPr>
              <a:t>10.5 billion pints per year which, at an average price per pint of $3.19, translates into a $33.5 </a:t>
            </a:r>
            <a:br>
              <a:rPr lang="en-US" dirty="0"/>
            </a:br>
            <a:r>
              <a:rPr lang="en-US" sz="1200" b="0" i="0" u="none" strike="noStrike" cap="none" dirty="0">
                <a:solidFill>
                  <a:schemeClr val="dk1"/>
                </a:solidFill>
                <a:effectLst/>
                <a:latin typeface="Calibri"/>
                <a:ea typeface="Calibri"/>
                <a:cs typeface="Calibri"/>
                <a:sym typeface="Calibri"/>
              </a:rPr>
              <a:t>billion dollar market.</a:t>
            </a:r>
            <a:endParaRPr lang="en-US" b="0"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2237911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famous physicist Niels Bohr once said, </a:t>
            </a:r>
            <a:r>
              <a:rPr lang="en-US" sz="1200" b="0" i="0" u="none" strike="noStrike" cap="none" dirty="0">
                <a:solidFill>
                  <a:schemeClr val="dk1"/>
                </a:solidFill>
                <a:effectLst/>
                <a:latin typeface="Calibri"/>
                <a:ea typeface="Calibri"/>
                <a:cs typeface="Calibri"/>
                <a:sym typeface="Calibri"/>
              </a:rPr>
              <a:t> “Prediction is very difficult, especially if it's about the future!”</a:t>
            </a:r>
          </a:p>
          <a:p>
            <a:pPr marL="0" lvl="0" indent="0" algn="l" rtl="0">
              <a:lnSpc>
                <a:spcPct val="100000"/>
              </a:lnSpc>
              <a:spcBef>
                <a:spcPts val="0"/>
              </a:spcBef>
              <a:spcAft>
                <a:spcPts val="0"/>
              </a:spcAft>
              <a:buSzPts val="1400"/>
              <a:buNone/>
            </a:pPr>
            <a:endParaRPr lang="en-US" sz="1200" b="0" i="0" u="none" strike="noStrike" cap="none" dirty="0">
              <a:solidFill>
                <a:schemeClr val="dk1"/>
              </a:solidFill>
              <a:effectLst/>
              <a:latin typeface="Calibri"/>
              <a:ea typeface="Calibri" panose="020F0502020204030204" pitchFamily="34" charset="0"/>
              <a:cs typeface="Calibri"/>
              <a:sym typeface="Calibri"/>
            </a:endParaRPr>
          </a:p>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ea typeface="Calibri" panose="020F0502020204030204" pitchFamily="34" charset="0"/>
                <a:cs typeface="Calibri"/>
                <a:sym typeface="Calibri"/>
              </a:rPr>
              <a:t>I kind of prefer memes</a:t>
            </a:r>
          </a:p>
          <a:p>
            <a:pPr marL="0" lvl="0" indent="0" algn="l" rtl="0">
              <a:lnSpc>
                <a:spcPct val="100000"/>
              </a:lnSpc>
              <a:spcBef>
                <a:spcPts val="0"/>
              </a:spcBef>
              <a:spcAft>
                <a:spcPts val="0"/>
              </a:spcAft>
              <a:buSzPts val="1400"/>
              <a:buNone/>
            </a:pPr>
            <a:endParaRPr lang="en-US" sz="1200" b="0" i="0" u="none" strike="noStrike" cap="none" dirty="0">
              <a:solidFill>
                <a:schemeClr val="dk1"/>
              </a:solidFill>
              <a:effectLst/>
              <a:latin typeface="Calibri"/>
              <a:ea typeface="Calibri" panose="020F0502020204030204" pitchFamily="34" charset="0"/>
              <a:cs typeface="Calibri"/>
              <a:sym typeface="Calibri"/>
            </a:endParaRPr>
          </a:p>
          <a:p>
            <a:pPr marL="0" lvl="0" indent="0" algn="l" rtl="0">
              <a:lnSpc>
                <a:spcPct val="100000"/>
              </a:lnSpc>
              <a:spcBef>
                <a:spcPts val="0"/>
              </a:spcBef>
              <a:spcAft>
                <a:spcPts val="0"/>
              </a:spcAft>
              <a:buSzPts val="1400"/>
              <a:buNone/>
            </a:pPr>
            <a:r>
              <a:rPr lang="en-US" sz="1200" b="1" i="0" u="none" strike="noStrike" cap="none" dirty="0">
                <a:solidFill>
                  <a:schemeClr val="dk1"/>
                </a:solidFill>
                <a:effectLst/>
                <a:latin typeface="Calibri"/>
                <a:ea typeface="Calibri" panose="020F0502020204030204" pitchFamily="34" charset="0"/>
                <a:cs typeface="Calibri"/>
                <a:sym typeface="Calibri"/>
              </a:rPr>
              <a:t>CLICK</a:t>
            </a:r>
            <a:endParaRPr lang="en-US" sz="1200" b="0" i="0" u="none" strike="noStrike" cap="none" dirty="0">
              <a:solidFill>
                <a:schemeClr val="dk1"/>
              </a:solidFill>
              <a:effectLst/>
              <a:latin typeface="Calibri"/>
              <a:ea typeface="Calibri" panose="020F0502020204030204" pitchFamily="34" charset="0"/>
              <a:cs typeface="Calibri"/>
              <a:sym typeface="Calibri"/>
            </a:endParaRPr>
          </a:p>
          <a:p>
            <a:pPr marL="0" lvl="0" indent="0" algn="l" rtl="0">
              <a:lnSpc>
                <a:spcPct val="100000"/>
              </a:lnSpc>
              <a:spcBef>
                <a:spcPts val="0"/>
              </a:spcBef>
              <a:spcAft>
                <a:spcPts val="0"/>
              </a:spcAft>
              <a:buSzPts val="1400"/>
              <a:buNone/>
            </a:pPr>
            <a:endParaRPr lang="en-US" sz="1200" b="0" i="0" u="none" strike="noStrike" cap="none" dirty="0">
              <a:solidFill>
                <a:schemeClr val="dk1"/>
              </a:solidFill>
              <a:effectLst/>
              <a:latin typeface="Calibri"/>
              <a:ea typeface="Calibri" panose="020F0502020204030204" pitchFamily="34" charset="0"/>
              <a:cs typeface="Calibri"/>
              <a:sym typeface="Calibri"/>
            </a:endParaRPr>
          </a:p>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ea typeface="Calibri" panose="020F0502020204030204" pitchFamily="34" charset="0"/>
                <a:cs typeface="Calibri"/>
                <a:sym typeface="Calibri"/>
              </a:rPr>
              <a:t>Difficult to see. Always in motion is the future.</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073058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And a bit of humor, I hope this Dilbert cartoon translates well.</a:t>
            </a:r>
          </a:p>
          <a:p>
            <a:pPr marL="0" lvl="0" indent="0" algn="l" rtl="0">
              <a:lnSpc>
                <a:spcPct val="100000"/>
              </a:lnSpc>
              <a:spcBef>
                <a:spcPts val="0"/>
              </a:spcBef>
              <a:spcAft>
                <a:spcPts val="0"/>
              </a:spcAft>
              <a:buSzPts val="1400"/>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1456088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For additional resources this week consider the book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b="1" dirty="0"/>
              <a:t>CLICK</a:t>
            </a:r>
          </a:p>
          <a:p>
            <a:pPr marL="0" lvl="0" indent="0" algn="l" rtl="0">
              <a:lnSpc>
                <a:spcPct val="100000"/>
              </a:lnSpc>
              <a:spcBef>
                <a:spcPts val="0"/>
              </a:spcBef>
              <a:spcAft>
                <a:spcPts val="0"/>
              </a:spcAft>
              <a:buSzPts val="1400"/>
              <a:buNone/>
            </a:pPr>
            <a:endParaRPr lang="en-US" b="1" dirty="0"/>
          </a:p>
          <a:p>
            <a:pPr marL="0" lvl="0" indent="0" algn="l" rtl="0">
              <a:lnSpc>
                <a:spcPct val="100000"/>
              </a:lnSpc>
              <a:spcBef>
                <a:spcPts val="0"/>
              </a:spcBef>
              <a:spcAft>
                <a:spcPts val="0"/>
              </a:spcAft>
              <a:buSzPts val="1400"/>
              <a:buNone/>
            </a:pPr>
            <a:r>
              <a:rPr lang="en-US" b="0" dirty="0"/>
              <a:t>Being Digital by Nicholas Negroponte.</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It is about the disruption that ”will” occur due to products transitioning from Atoms to Bits. Professor Siddharth gave a great example in video 7 where he discussed how DVDs available for local rental were somewhat limited due to shelf space. </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https://</a:t>
            </a:r>
            <a:r>
              <a:rPr lang="en-US" b="0" dirty="0" err="1"/>
              <a:t>amzn.to</a:t>
            </a:r>
            <a:r>
              <a:rPr lang="en-US" b="0" dirty="0"/>
              <a:t>/34clXXh</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This technical disruption enabled the book mentioned by professor Siddharth</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1" dirty="0"/>
              <a:t>CLICK</a:t>
            </a:r>
          </a:p>
          <a:p>
            <a:pPr marL="0" lvl="0" indent="0" algn="l" rtl="0">
              <a:lnSpc>
                <a:spcPct val="100000"/>
              </a:lnSpc>
              <a:spcBef>
                <a:spcPts val="0"/>
              </a:spcBef>
              <a:spcAft>
                <a:spcPts val="0"/>
              </a:spcAft>
              <a:buSzPts val="1400"/>
              <a:buNone/>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The Long Tail: </a:t>
            </a:r>
            <a:r>
              <a:rPr lang="en-US" sz="1200" b="0" i="0" u="none" strike="noStrike" cap="none" dirty="0">
                <a:solidFill>
                  <a:schemeClr val="dk1"/>
                </a:solidFill>
                <a:effectLst/>
                <a:latin typeface="Calibri"/>
                <a:ea typeface="Calibri"/>
                <a:cs typeface="Calibri"/>
                <a:sym typeface="Calibri"/>
              </a:rPr>
              <a:t>Why the Future of Business is Selling Less of More </a:t>
            </a:r>
            <a:r>
              <a:rPr lang="en-US" b="0" dirty="0"/>
              <a:t> by Chris Anderson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Basically, </a:t>
            </a:r>
            <a:r>
              <a:rPr lang="en-US" sz="1200" b="0" i="0" u="none" strike="noStrike" cap="none" dirty="0">
                <a:solidFill>
                  <a:schemeClr val="dk1"/>
                </a:solidFill>
                <a:effectLst/>
                <a:latin typeface="Calibri"/>
                <a:ea typeface="Calibri"/>
                <a:cs typeface="Calibri"/>
                <a:sym typeface="Calibri"/>
              </a:rPr>
              <a:t>"The Long Tail" lays out: the rise of the niche enabled by the technical disruption of converting “Atoms to Bits”. </a:t>
            </a:r>
            <a:br>
              <a:rPr lang="en-US" dirty="0"/>
            </a:br>
            <a:br>
              <a:rPr lang="en-US" dirty="0"/>
            </a:br>
            <a:r>
              <a:rPr lang="en-US" sz="1200" b="0" i="1" u="none" strike="noStrike" cap="none" dirty="0">
                <a:solidFill>
                  <a:schemeClr val="dk1"/>
                </a:solidFill>
                <a:effectLst/>
                <a:latin typeface="Calibri"/>
                <a:ea typeface="Calibri"/>
                <a:cs typeface="Calibri"/>
                <a:sym typeface="Calibri"/>
              </a:rPr>
              <a:t>The Long Tail</a:t>
            </a:r>
            <a:r>
              <a:rPr lang="en-US" sz="1200" b="0" i="0" u="none" strike="noStrike" cap="none" dirty="0">
                <a:solidFill>
                  <a:schemeClr val="dk1"/>
                </a:solidFill>
                <a:effectLst/>
                <a:latin typeface="Calibri"/>
                <a:ea typeface="Calibri"/>
                <a:cs typeface="Calibri"/>
                <a:sym typeface="Calibri"/>
              </a:rPr>
              <a:t> is really about the economics of abundance. New efficiencies in distribution, manufacturing, and marketing is changing what's commercially viable across the board.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https://</a:t>
            </a:r>
            <a:r>
              <a:rPr lang="en-US" b="0" dirty="0" err="1"/>
              <a:t>amzn.to</a:t>
            </a:r>
            <a:r>
              <a:rPr lang="en-US" b="0" dirty="0"/>
              <a:t>/3rqCU9K</a:t>
            </a:r>
          </a:p>
          <a:p>
            <a:pPr marL="0" lvl="0" indent="0" algn="l" rtl="0">
              <a:lnSpc>
                <a:spcPct val="100000"/>
              </a:lnSpc>
              <a:spcBef>
                <a:spcPts val="0"/>
              </a:spcBef>
              <a:spcAft>
                <a:spcPts val="0"/>
              </a:spcAft>
              <a:buSzPts val="1400"/>
              <a:buNone/>
            </a:pPr>
            <a:endParaRPr lang="en-US" b="0"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219245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So, what does it take to create a Niche? Of course, “it depends”, though here is some guidance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b="1" dirty="0"/>
              <a:t>CLICK</a:t>
            </a:r>
          </a:p>
          <a:p>
            <a:pPr marL="0" lvl="0" indent="0" algn="l" rtl="0">
              <a:lnSpc>
                <a:spcPct val="100000"/>
              </a:lnSpc>
              <a:spcBef>
                <a:spcPts val="0"/>
              </a:spcBef>
              <a:spcAft>
                <a:spcPts val="0"/>
              </a:spcAft>
              <a:buSzPts val="1400"/>
              <a:buNone/>
            </a:pPr>
            <a:endParaRPr lang="en-US" b="1" dirty="0"/>
          </a:p>
          <a:p>
            <a:pPr marL="0" lvl="0" indent="0" algn="l" rtl="0">
              <a:lnSpc>
                <a:spcPct val="100000"/>
              </a:lnSpc>
              <a:spcBef>
                <a:spcPts val="0"/>
              </a:spcBef>
              <a:spcAft>
                <a:spcPts val="0"/>
              </a:spcAft>
              <a:buSzPts val="1400"/>
              <a:buNone/>
            </a:pPr>
            <a:r>
              <a:rPr lang="en-US" b="0" dirty="0"/>
              <a:t>Kevin Kelly wrote a very popular blog article titled 1000 True Fans.</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In the article he says that </a:t>
            </a:r>
            <a:r>
              <a:rPr lang="en-US" sz="1200" b="0" i="0" u="none" strike="noStrike" cap="none" dirty="0">
                <a:solidFill>
                  <a:schemeClr val="dk1"/>
                </a:solidFill>
                <a:effectLst/>
                <a:latin typeface="Calibri"/>
                <a:cs typeface="Calibri"/>
                <a:sym typeface="Calibri"/>
              </a:rPr>
              <a:t>t</a:t>
            </a:r>
            <a:r>
              <a:rPr lang="en-US" sz="1200" b="0" i="0" u="none" strike="noStrike" cap="none" dirty="0">
                <a:solidFill>
                  <a:schemeClr val="dk1"/>
                </a:solidFill>
                <a:effectLst/>
                <a:latin typeface="Calibri"/>
                <a:ea typeface="Calibri"/>
                <a:cs typeface="Calibri"/>
                <a:sym typeface="Calibri"/>
              </a:rPr>
              <a:t>o make a living as a craftsperson, photographer, musician, designer, author, animator, app maker, entrepreneur, or inventor you need only thousands of true fans.</a:t>
            </a:r>
          </a:p>
          <a:p>
            <a:pPr marL="0" lvl="0" indent="0" algn="l" rtl="0">
              <a:lnSpc>
                <a:spcPct val="100000"/>
              </a:lnSpc>
              <a:spcBef>
                <a:spcPts val="0"/>
              </a:spcBef>
              <a:spcAft>
                <a:spcPts val="0"/>
              </a:spcAft>
              <a:buSzPts val="1400"/>
              <a:buNone/>
            </a:pPr>
            <a:endParaRPr lang="en-US" sz="1200" b="0" i="0" u="none" strike="noStrike" cap="none" dirty="0">
              <a:solidFill>
                <a:schemeClr val="dk1"/>
              </a:solidFill>
              <a:effectLst/>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ea typeface="Calibri"/>
                <a:cs typeface="Calibri"/>
                <a:sym typeface="Calibri"/>
              </a:rPr>
              <a:t>A true fan is defined as a fan that will buy anything you produce. </a:t>
            </a:r>
          </a:p>
          <a:p>
            <a:pPr marL="0" lvl="0" indent="0" algn="l" rtl="0">
              <a:lnSpc>
                <a:spcPct val="100000"/>
              </a:lnSpc>
              <a:spcBef>
                <a:spcPts val="0"/>
              </a:spcBef>
              <a:spcAft>
                <a:spcPts val="0"/>
              </a:spcAft>
              <a:buSzPts val="1400"/>
              <a:buNone/>
            </a:pPr>
            <a:endParaRPr lang="en-US" b="1" dirty="0"/>
          </a:p>
          <a:p>
            <a:pPr marL="0" lvl="0" indent="0" algn="l" rtl="0">
              <a:lnSpc>
                <a:spcPct val="100000"/>
              </a:lnSpc>
              <a:spcBef>
                <a:spcPts val="0"/>
              </a:spcBef>
              <a:spcAft>
                <a:spcPts val="0"/>
              </a:spcAft>
              <a:buSzPts val="1400"/>
              <a:buNone/>
            </a:pPr>
            <a:r>
              <a:rPr lang="en-US" b="0" dirty="0"/>
              <a:t>https://</a:t>
            </a:r>
            <a:r>
              <a:rPr lang="en-US" b="0" dirty="0" err="1"/>
              <a:t>kk.org</a:t>
            </a:r>
            <a:r>
              <a:rPr lang="en-US" b="0" dirty="0"/>
              <a:t>/</a:t>
            </a:r>
            <a:r>
              <a:rPr lang="en-US" b="0" dirty="0" err="1"/>
              <a:t>thetechnium</a:t>
            </a:r>
            <a:r>
              <a:rPr lang="en-US" b="0" dirty="0"/>
              <a:t>/1000-true-fans/</a:t>
            </a:r>
          </a:p>
          <a:p>
            <a:pPr marL="0" lvl="0" indent="0" algn="l" rtl="0">
              <a:lnSpc>
                <a:spcPct val="100000"/>
              </a:lnSpc>
              <a:spcBef>
                <a:spcPts val="0"/>
              </a:spcBef>
              <a:spcAft>
                <a:spcPts val="0"/>
              </a:spcAft>
              <a:buSzPts val="1400"/>
              <a:buNone/>
            </a:pPr>
            <a:endParaRPr lang="en-US" b="1" dirty="0"/>
          </a:p>
          <a:p>
            <a:pPr marL="0" lvl="0" indent="0" algn="l" rtl="0">
              <a:lnSpc>
                <a:spcPct val="100000"/>
              </a:lnSpc>
              <a:spcBef>
                <a:spcPts val="0"/>
              </a:spcBef>
              <a:spcAft>
                <a:spcPts val="0"/>
              </a:spcAft>
              <a:buSzPts val="1400"/>
              <a:buNone/>
            </a:pPr>
            <a:r>
              <a:rPr lang="en-US" b="0" dirty="0"/>
              <a:t>There is a popular podcast and associated blog</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1" dirty="0"/>
              <a:t>CLICK</a:t>
            </a:r>
            <a:endParaRPr lang="en-US" b="0" dirty="0"/>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The Unmistakable Creative with Srinivas Rao</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He published a blog article just a few weeks ago, </a:t>
            </a:r>
            <a:r>
              <a:rPr lang="en-US" b="1" dirty="0"/>
              <a:t>How to Build and Audience of 1000 True Fans in a Noisy World</a:t>
            </a:r>
          </a:p>
          <a:p>
            <a:pPr marL="0" lvl="0" indent="0" algn="l" rtl="0">
              <a:lnSpc>
                <a:spcPct val="100000"/>
              </a:lnSpc>
              <a:spcBef>
                <a:spcPts val="0"/>
              </a:spcBef>
              <a:spcAft>
                <a:spcPts val="0"/>
              </a:spcAft>
              <a:buSzPts val="1400"/>
              <a:buNone/>
            </a:pPr>
            <a:endParaRPr lang="en-US" b="1" dirty="0"/>
          </a:p>
          <a:p>
            <a:pPr marL="0" lvl="0" indent="0" algn="l" rtl="0">
              <a:lnSpc>
                <a:spcPct val="100000"/>
              </a:lnSpc>
              <a:spcBef>
                <a:spcPts val="0"/>
              </a:spcBef>
              <a:spcAft>
                <a:spcPts val="0"/>
              </a:spcAft>
              <a:buSzPts val="1400"/>
              <a:buNone/>
            </a:pPr>
            <a:r>
              <a:rPr lang="en-US" b="0" dirty="0"/>
              <a:t>https://</a:t>
            </a:r>
            <a:r>
              <a:rPr lang="en-US" b="0" dirty="0" err="1"/>
              <a:t>unmistakablecreative.com</a:t>
            </a:r>
            <a:r>
              <a:rPr lang="en-US" b="0" dirty="0"/>
              <a:t>/1000-true-fans/</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If you do a search on the term “1000 True Fans” you will find lots of discussion on the topic . . . Even though the original article was published 14 years ago.</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The one Kevin Kelly likes is </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1000 True Fans, try 100 by Li </a:t>
            </a:r>
            <a:r>
              <a:rPr lang="en-US" b="0" dirty="0" err="1"/>
              <a:t>Jin</a:t>
            </a:r>
            <a:endParaRPr lang="en-US" b="0" dirty="0"/>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https://future.a16z.com/1000-true-fans-try-100/</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109422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dirty="0">
                <a:latin typeface="Lato Extended"/>
              </a:rPr>
              <a:t>That is correct. Here is a chart about book on the Amazon site. Amazon is the largest book store in the world. Though let’s take a look at this from 2 perspectives:</a:t>
            </a:r>
          </a:p>
          <a:p>
            <a:endParaRPr lang="en-US" sz="1200" b="0" dirty="0">
              <a:latin typeface="Lato Extended"/>
            </a:endParaRPr>
          </a:p>
          <a:p>
            <a:r>
              <a:rPr lang="en-US" sz="1200" b="0" dirty="0">
                <a:latin typeface="Lato Extended"/>
              </a:rPr>
              <a:t>First, I suspect that this chart was for physical books that would be in an Amazon Warehouse. Pretty impressive, though it still has a physical manifestation which means the books need to be moved from a far away warehouse in order to ship.</a:t>
            </a:r>
          </a:p>
          <a:p>
            <a:endParaRPr lang="en-US" sz="1200" b="0" dirty="0">
              <a:latin typeface="Lato Extended"/>
            </a:endParaRPr>
          </a:p>
          <a:p>
            <a:r>
              <a:rPr lang="en-US" sz="1200" b="0" dirty="0">
                <a:latin typeface="Lato Extended"/>
              </a:rPr>
              <a:t>Now consider the same concept digitally. There has been a conversion of atoms, the books, to bits, the digital version of the product, which could then be shipped to the persons eBook reader like a Kindle immediately. This is the dramatic transformation envisioned </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971143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408191"/>
                </a:solidFill>
                <a:latin typeface="Arial"/>
                <a:cs typeface="Arial"/>
                <a:sym typeface="Arial"/>
              </a:rPr>
              <a:t>While I covered this last week, I will continue to cover how to get help for a few more modules.</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rgbClr val="408191"/>
              </a:solidFill>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408191"/>
                </a:solidFill>
                <a:latin typeface="Arial"/>
                <a:cs typeface="Arial"/>
                <a:sym typeface="Arial"/>
              </a:rPr>
              <a:t>One of the best resources are your classmates. A great way to learn from them is to engage on the weekly discussion topic. We want to broadly encourage collaboration, though without plagiarism. Share your thoughts, concepts, pluses and minuses though not your actual answers. </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rgbClr val="408191"/>
              </a:solidFill>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408191"/>
                </a:solidFill>
                <a:latin typeface="Arial"/>
                <a:cs typeface="Arial"/>
                <a:sym typeface="Arial"/>
              </a:rPr>
              <a:t>These are accessible in the weekly module, though I have highlighted the page where you will be taken.</a:t>
            </a:r>
            <a:endParaRPr lang="en-US" dirty="0"/>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rgbClr val="408191"/>
              </a:solidFill>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408191"/>
                </a:solidFill>
                <a:latin typeface="Arial"/>
                <a:cs typeface="Arial"/>
                <a:sym typeface="Arial"/>
              </a:rPr>
              <a:t>It is great that many of you are setting up study groups via WhatsApp. We encourage that independent initiative and effort, while the </a:t>
            </a:r>
            <a:r>
              <a:rPr lang="en-US" sz="1200" dirty="0" err="1">
                <a:solidFill>
                  <a:srgbClr val="408191"/>
                </a:solidFill>
                <a:latin typeface="Arial"/>
                <a:cs typeface="Arial"/>
                <a:sym typeface="Arial"/>
              </a:rPr>
              <a:t>programme</a:t>
            </a:r>
            <a:r>
              <a:rPr lang="en-US" sz="1200" dirty="0">
                <a:solidFill>
                  <a:srgbClr val="408191"/>
                </a:solidFill>
                <a:latin typeface="Arial"/>
                <a:cs typeface="Arial"/>
                <a:sym typeface="Arial"/>
              </a:rPr>
              <a:t> leaders can not participate in those groups, we will engage in the group discussions on Canvas. What we will also do is provide some of the additional resources we reference in office hours in these discussions.</a:t>
            </a:r>
          </a:p>
          <a:p>
            <a:pPr marL="0" lvl="0" indent="0" algn="l" rtl="0">
              <a:spcBef>
                <a:spcPts val="0"/>
              </a:spcBef>
              <a:spcAft>
                <a:spcPts val="0"/>
              </a:spcAft>
              <a:buNone/>
            </a:pPr>
            <a:endParaRPr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16375537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Should concept testing be completed before MVP development process? Or can it happen in parallel?</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Concept testing happens at all phases of the New Product Development process, so the answer is actually both before and in parallel depending on the situation. That is why it is the Fuzzy Front End. You may create a product before any true concept testing . . . Or it could be the opposite.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Consider the example from last week</a:t>
            </a:r>
          </a:p>
          <a:p>
            <a:endParaRPr lang="en-US" sz="1200" b="0" i="0" u="none" strike="noStrike" cap="none" dirty="0">
              <a:solidFill>
                <a:schemeClr val="dk1"/>
              </a:solidFill>
              <a:effectLst/>
              <a:latin typeface="Calibri"/>
              <a:cs typeface="Calibri"/>
              <a:sym typeface="Calibri"/>
            </a:endParaRPr>
          </a:p>
          <a:p>
            <a:r>
              <a:rPr lang="en-US" sz="1200" b="1" i="0" u="none" strike="noStrike" cap="none" dirty="0">
                <a:solidFill>
                  <a:schemeClr val="dk1"/>
                </a:solidFill>
                <a:effectLst/>
                <a:latin typeface="Calibri"/>
                <a:cs typeface="Calibri"/>
                <a:sym typeface="Calibri"/>
              </a:rPr>
              <a:t>CLICK</a:t>
            </a:r>
          </a:p>
          <a:p>
            <a:endParaRPr lang="en-US" sz="1200" b="1"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A prototype was used to test the concept on the way to an MVP.</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Sometime a customer will come to you with a concept, i.e. add this feature and we will buy 1000. That is the other example.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Though, once you have an MVP things should be happening in parallel as you then have a feedback loop with customers that are willing to purchase.</a:t>
            </a:r>
            <a:endParaRPr lang="en-US" sz="1200" b="0"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987471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t>What is the sales forecast for a new product, which has not yet been in the market? What happens to the value of N in the equation </a:t>
            </a:r>
          </a:p>
          <a:p>
            <a:r>
              <a:rPr lang="en-US" sz="1200" dirty="0"/>
              <a:t>Q = </a:t>
            </a:r>
            <a:r>
              <a:rPr lang="en-US" sz="1200" dirty="0" err="1"/>
              <a:t>NxAxP</a:t>
            </a:r>
            <a:r>
              <a:rPr lang="en-US" sz="1200" dirty="0"/>
              <a:t>?</a:t>
            </a:r>
            <a:endParaRPr lang="en-US" sz="1200" b="0" dirty="0">
              <a:latin typeface="Lato Extended"/>
            </a:endParaRPr>
          </a:p>
          <a:p>
            <a:endParaRPr lang="en-US" sz="1200" b="0" dirty="0">
              <a:latin typeface="Lato Extended"/>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While a formula is great, note that each of the variable may not be fixed.</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To change N, consider alternative markets for the product and their size</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To change A, consider how distribution and promotional plans will impact the sales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To change P, consider changes to the product design that would impact sales or advertising that improves product attractiveness.</a:t>
            </a:r>
          </a:p>
          <a:p>
            <a:endParaRPr lang="en-US" sz="1200" b="0" dirty="0">
              <a:latin typeface="Lato Extended"/>
            </a:endParaRPr>
          </a:p>
          <a:p>
            <a:r>
              <a:rPr lang="en-US" sz="1200" b="0" dirty="0">
                <a:latin typeface="Lato Extended"/>
              </a:rPr>
              <a:t>Let me provide an example that we have all seen evolve over time.</a:t>
            </a:r>
          </a:p>
          <a:p>
            <a:endParaRPr lang="en-US" sz="1200" b="0" dirty="0">
              <a:latin typeface="Lato Extended"/>
            </a:endParaRPr>
          </a:p>
          <a:p>
            <a:r>
              <a:rPr lang="en-US" sz="1200" b="0" dirty="0">
                <a:latin typeface="Lato Extended"/>
              </a:rPr>
              <a:t>In the 1980s PCs came out and they had word processors that you could buy. That was a “new” product, or was it? </a:t>
            </a:r>
          </a:p>
          <a:p>
            <a:endParaRPr lang="en-US" sz="1200" b="0" dirty="0">
              <a:latin typeface="Lato Extended"/>
            </a:endParaRPr>
          </a:p>
          <a:p>
            <a:r>
              <a:rPr lang="en-US" sz="1200" b="0" dirty="0">
                <a:latin typeface="Lato Extended"/>
              </a:rPr>
              <a:t>Think about how people were accomplishing that function beforehand, primarily typewriters and paper.</a:t>
            </a:r>
          </a:p>
          <a:p>
            <a:endParaRPr lang="en-US" sz="1200" b="0" dirty="0">
              <a:latin typeface="Lato Extended"/>
            </a:endParaRPr>
          </a:p>
          <a:p>
            <a:r>
              <a:rPr lang="en-US" sz="1200" b="0" dirty="0">
                <a:latin typeface="Lato Extended"/>
              </a:rPr>
              <a:t>Did the word processor take over for the typewriter? Sure, eventually. Though consider each of these variables and how things evolved over time.</a:t>
            </a:r>
          </a:p>
          <a:p>
            <a:endParaRPr lang="en-US" sz="1200" b="0" dirty="0">
              <a:latin typeface="Lato Extended"/>
            </a:endParaRPr>
          </a:p>
          <a:p>
            <a:r>
              <a:rPr lang="en-US" sz="1200" b="0" dirty="0">
                <a:latin typeface="Lato Extended"/>
              </a:rPr>
              <a:t>For a complete typewriter replacement you had to:</a:t>
            </a:r>
          </a:p>
          <a:p>
            <a:r>
              <a:rPr lang="en-US" sz="1200" b="0" dirty="0">
                <a:latin typeface="Lato Extended"/>
              </a:rPr>
              <a:t>Buy a computer – They were very expensive in the early 1980s</a:t>
            </a:r>
          </a:p>
          <a:p>
            <a:r>
              <a:rPr lang="en-US" sz="1200" b="0" dirty="0">
                <a:latin typeface="Lato Extended"/>
              </a:rPr>
              <a:t>Learn how to use it and the word processor – Before the Mac everything was command line driven and there was a significant learning curve.</a:t>
            </a:r>
          </a:p>
          <a:p>
            <a:r>
              <a:rPr lang="en-US" sz="1200" b="0" dirty="0">
                <a:latin typeface="Lato Extended"/>
              </a:rPr>
              <a:t>Buy a printer – These were expensive too, and you may need special paper, etc.</a:t>
            </a:r>
          </a:p>
          <a:p>
            <a:endParaRPr lang="en-US" sz="1200" b="0" dirty="0">
              <a:latin typeface="Lato Extended"/>
            </a:endParaRPr>
          </a:p>
          <a:p>
            <a:r>
              <a:rPr lang="en-US" sz="1200" b="0" dirty="0">
                <a:latin typeface="Lato Extended"/>
              </a:rPr>
              <a:t>So, N in the equation would be the number of people using typewriters. At the time, IBM was the largest manufacturer  of typewriters.</a:t>
            </a:r>
          </a:p>
          <a:p>
            <a:r>
              <a:rPr lang="en-US" sz="1200" b="0" dirty="0">
                <a:latin typeface="Lato Extended"/>
              </a:rPr>
              <a:t>A is the availability and awareness. Initially people did not know that PCs could replace a typewriter</a:t>
            </a:r>
          </a:p>
          <a:p>
            <a:r>
              <a:rPr lang="en-US" sz="1200" b="0" dirty="0">
                <a:latin typeface="Lato Extended"/>
              </a:rPr>
              <a:t>P would be the features that needed to evolve over time for certain segments of the population to adopt the solution. This included things like ease of use and price. Note how much less expensive computers are now, how much easier they are to use and how much better the printers are today.</a:t>
            </a:r>
          </a:p>
          <a:p>
            <a:endParaRPr lang="en-US" sz="1200" b="0"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1086261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7" name="Google Shape;33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4481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Ford Edsel – times had changed from the time a concept was tested</a:t>
            </a:r>
          </a:p>
          <a:p>
            <a:r>
              <a:rPr lang="en-US" b="0" i="0" dirty="0">
                <a:solidFill>
                  <a:srgbClr val="222222"/>
                </a:solidFill>
                <a:effectLst/>
                <a:latin typeface="TiemposTextWeb-Regular"/>
              </a:rPr>
              <a:t>Sony started selling the Betamax in 1975, while its rivals started releasing VHS machines</a:t>
            </a:r>
            <a:endParaRPr lang="en-US" dirty="0"/>
          </a:p>
        </p:txBody>
      </p:sp>
      <p:sp>
        <p:nvSpPr>
          <p:cNvPr id="4" name="Slide Number Placeholder 3"/>
          <p:cNvSpPr>
            <a:spLocks noGrp="1"/>
          </p:cNvSpPr>
          <p:nvPr>
            <p:ph type="sldNum" sz="quarter" idx="5"/>
          </p:nvPr>
        </p:nvSpPr>
        <p:spPr/>
        <p:txBody>
          <a:bodyPr/>
          <a:lstStyle/>
          <a:p>
            <a:fld id="{20898120-7B81-476E-B99D-F893715D23DB}" type="slidenum">
              <a:rPr lang="en-US" smtClean="0"/>
              <a:t>33</a:t>
            </a:fld>
            <a:endParaRPr lang="en-US"/>
          </a:p>
        </p:txBody>
      </p:sp>
    </p:spTree>
    <p:extLst>
      <p:ext uri="{BB962C8B-B14F-4D97-AF65-F5344CB8AC3E}">
        <p14:creationId xmlns:p14="http://schemas.microsoft.com/office/powerpoint/2010/main" val="2877132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TiemposTextWeb-Regular"/>
              </a:rPr>
              <a:t>Apple Newton - Its price started at $700, it was 8 inches tall and 4.5 inches wide, and its handwriting recognition was so bad.</a:t>
            </a:r>
          </a:p>
          <a:p>
            <a:r>
              <a:rPr lang="en-US" b="0" i="0" dirty="0">
                <a:solidFill>
                  <a:srgbClr val="222222"/>
                </a:solidFill>
                <a:effectLst/>
                <a:latin typeface="TiemposTextWeb-Regular"/>
              </a:rPr>
              <a:t>Nintendo Virtual Boy was totally unlike what it promised. Games were little more than black and red nightmares, with low-resolution graphics and gameplay that would've been better suited to a standard game console</a:t>
            </a:r>
            <a:endParaRPr lang="en-US" dirty="0"/>
          </a:p>
        </p:txBody>
      </p:sp>
      <p:sp>
        <p:nvSpPr>
          <p:cNvPr id="4" name="Slide Number Placeholder 3"/>
          <p:cNvSpPr>
            <a:spLocks noGrp="1"/>
          </p:cNvSpPr>
          <p:nvPr>
            <p:ph type="sldNum" sz="quarter" idx="5"/>
          </p:nvPr>
        </p:nvSpPr>
        <p:spPr/>
        <p:txBody>
          <a:bodyPr/>
          <a:lstStyle/>
          <a:p>
            <a:fld id="{20898120-7B81-476E-B99D-F893715D23DB}" type="slidenum">
              <a:rPr lang="en-US" smtClean="0"/>
              <a:t>34</a:t>
            </a:fld>
            <a:endParaRPr lang="en-US"/>
          </a:p>
        </p:txBody>
      </p:sp>
    </p:spTree>
    <p:extLst>
      <p:ext uri="{BB962C8B-B14F-4D97-AF65-F5344CB8AC3E}">
        <p14:creationId xmlns:p14="http://schemas.microsoft.com/office/powerpoint/2010/main" val="3607897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TiemposTextWeb-Regular"/>
              </a:rPr>
              <a:t>MS Zune - It wasn't a bad product, but it was still a chasing Apple iPod. Nobody felt a need for it.</a:t>
            </a:r>
          </a:p>
          <a:p>
            <a:r>
              <a:rPr lang="en-US" b="0" i="0" dirty="0">
                <a:solidFill>
                  <a:srgbClr val="222222"/>
                </a:solidFill>
                <a:effectLst/>
                <a:latin typeface="TiemposTextWeb-Regular"/>
              </a:rPr>
              <a:t>HP Touchpad - It was rough around the edges. It just didn't really do anything better than iPad which means it's just like every other tablet out there.</a:t>
            </a:r>
            <a:endParaRPr lang="en-US" dirty="0"/>
          </a:p>
        </p:txBody>
      </p:sp>
      <p:sp>
        <p:nvSpPr>
          <p:cNvPr id="4" name="Slide Number Placeholder 3"/>
          <p:cNvSpPr>
            <a:spLocks noGrp="1"/>
          </p:cNvSpPr>
          <p:nvPr>
            <p:ph type="sldNum" sz="quarter" idx="5"/>
          </p:nvPr>
        </p:nvSpPr>
        <p:spPr/>
        <p:txBody>
          <a:bodyPr/>
          <a:lstStyle/>
          <a:p>
            <a:fld id="{20898120-7B81-476E-B99D-F893715D23DB}" type="slidenum">
              <a:rPr lang="en-US" smtClean="0"/>
              <a:t>35</a:t>
            </a:fld>
            <a:endParaRPr lang="en-US"/>
          </a:p>
        </p:txBody>
      </p:sp>
    </p:spTree>
    <p:extLst>
      <p:ext uri="{BB962C8B-B14F-4D97-AF65-F5344CB8AC3E}">
        <p14:creationId xmlns:p14="http://schemas.microsoft.com/office/powerpoint/2010/main" val="187185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As you may recall, last week we provided a few specific examples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2255600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A lot of what we discussed was about gathering information. </a:t>
            </a:r>
          </a:p>
          <a:p>
            <a:endParaRPr lang="en-US" dirty="0"/>
          </a:p>
          <a:p>
            <a:r>
              <a:rPr lang="en-US" dirty="0"/>
              <a:t>Here are some surveys that are used at different points in the customer journey</a:t>
            </a:r>
          </a:p>
          <a:p>
            <a:endParaRPr lang="en-US" dirty="0"/>
          </a:p>
          <a:p>
            <a:r>
              <a:rPr lang="en-US" b="1" dirty="0"/>
              <a:t>CLICK</a:t>
            </a:r>
          </a:p>
          <a:p>
            <a:endParaRPr lang="en-US" b="1" dirty="0"/>
          </a:p>
          <a:p>
            <a:r>
              <a:rPr lang="en-US" b="0" dirty="0"/>
              <a:t>As you work on the product concept here are some surveys you may want to use at different parts of the customer journey.</a:t>
            </a:r>
          </a:p>
          <a:p>
            <a:endParaRPr lang="en-US" b="0" dirty="0"/>
          </a:p>
          <a:p>
            <a:r>
              <a:rPr lang="en-US" b="0" dirty="0"/>
              <a:t>Website feedback journey</a:t>
            </a:r>
          </a:p>
          <a:p>
            <a:endParaRPr lang="en-US" b="0" dirty="0"/>
          </a:p>
          <a:p>
            <a:r>
              <a:rPr lang="en-US" b="1" dirty="0"/>
              <a:t>CLICK</a:t>
            </a:r>
          </a:p>
          <a:p>
            <a:endParaRPr lang="en-US" b="1" dirty="0"/>
          </a:p>
          <a:p>
            <a:r>
              <a:rPr lang="en-US" b="0" dirty="0"/>
              <a:t>Post purchase satisfaction survey</a:t>
            </a:r>
          </a:p>
          <a:p>
            <a:endParaRPr lang="en-US" b="0" dirty="0"/>
          </a:p>
          <a:p>
            <a:r>
              <a:rPr lang="en-US" b="1" dirty="0"/>
              <a:t>CLICK</a:t>
            </a:r>
          </a:p>
          <a:p>
            <a:endParaRPr lang="en-US" b="1" dirty="0"/>
          </a:p>
          <a:p>
            <a:r>
              <a:rPr lang="en-US" b="0" dirty="0"/>
              <a:t>Customer satisfaction survey</a:t>
            </a:r>
          </a:p>
          <a:p>
            <a:endParaRPr lang="en-US" b="0" dirty="0"/>
          </a:p>
          <a:p>
            <a:r>
              <a:rPr lang="en-US" b="1" dirty="0"/>
              <a:t>CLICK</a:t>
            </a:r>
          </a:p>
          <a:p>
            <a:endParaRPr lang="en-US" b="1" dirty="0"/>
          </a:p>
          <a:p>
            <a:r>
              <a:rPr lang="en-US" b="0" dirty="0"/>
              <a:t>Net Promoter Score Survey</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Now for the next required assignment</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409161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And this test of which offer resonated with the target customer better.</a:t>
            </a:r>
          </a:p>
          <a:p>
            <a:pPr marL="0" lvl="0" indent="0" algn="l" rtl="0">
              <a:lnSpc>
                <a:spcPct val="100000"/>
              </a:lnSpc>
              <a:spcBef>
                <a:spcPts val="0"/>
              </a:spcBef>
              <a:spcAft>
                <a:spcPts val="0"/>
              </a:spcAft>
              <a:buSzPts val="1400"/>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dirty="0">
                <a:solidFill>
                  <a:schemeClr val="dk1"/>
                </a:solidFill>
                <a:effectLst/>
                <a:latin typeface="Calibri" panose="020F0502020204030204" pitchFamily="34" charset="0"/>
                <a:cs typeface="Times New Roman" panose="02020603050405020304" pitchFamily="18" charset="0"/>
              </a:rPr>
              <a:t>CLICK</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i="0" dirty="0">
              <a:solidFill>
                <a:schemeClr val="dk1"/>
              </a:solidFill>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chemeClr val="bg1"/>
                </a:solidFill>
                <a:effectLst/>
                <a:latin typeface="ProximaNova"/>
              </a:rPr>
              <a:t>The variation performed more than 40 percent better than the control. Avid fans of SimCity 5 weren’t interested in an incentive. They just wanted to buy the game. As a result of the A/B test, half of the game’s sales were digital.</a:t>
            </a:r>
            <a:endParaRPr lang="en-US" b="0" dirty="0">
              <a:solidFill>
                <a:schemeClr val="bg1"/>
              </a:solidFill>
            </a:endParaRPr>
          </a:p>
          <a:p>
            <a:pPr marL="0" lvl="0" indent="0" algn="l" rtl="0">
              <a:lnSpc>
                <a:spcPct val="100000"/>
              </a:lnSpc>
              <a:spcBef>
                <a:spcPts val="0"/>
              </a:spcBef>
              <a:spcAft>
                <a:spcPts val="0"/>
              </a:spcAft>
              <a:buSzPts val="1400"/>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343221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a:solidFill>
                  <a:srgbClr val="408191"/>
                </a:solidFill>
                <a:latin typeface="Arial"/>
                <a:cs typeface="Arial"/>
                <a:sym typeface="Arial"/>
              </a:rPr>
              <a:t>And for content or assignment related material </a:t>
            </a:r>
            <a:r>
              <a:rPr lang="en-US" sz="1200" b="1" dirty="0">
                <a:solidFill>
                  <a:srgbClr val="408191"/>
                </a:solidFill>
                <a:latin typeface="Arial"/>
                <a:cs typeface="Arial"/>
                <a:sym typeface="Arial"/>
              </a:rPr>
              <a:t>CLICK</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dirty="0">
              <a:solidFill>
                <a:srgbClr val="408191"/>
              </a:solidFill>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a:solidFill>
                  <a:srgbClr val="408191"/>
                </a:solidFill>
                <a:latin typeface="Arial"/>
                <a:cs typeface="Arial"/>
                <a:sym typeface="Arial"/>
              </a:rPr>
              <a:t>You can reach out to your </a:t>
            </a:r>
            <a:r>
              <a:rPr lang="en-US" sz="1200" b="0" dirty="0" err="1">
                <a:solidFill>
                  <a:srgbClr val="408191"/>
                </a:solidFill>
                <a:latin typeface="Arial"/>
                <a:cs typeface="Arial"/>
                <a:sym typeface="Arial"/>
              </a:rPr>
              <a:t>programme</a:t>
            </a:r>
            <a:r>
              <a:rPr lang="en-US" sz="1200" b="0" dirty="0">
                <a:solidFill>
                  <a:srgbClr val="408191"/>
                </a:solidFill>
                <a:latin typeface="Arial"/>
                <a:cs typeface="Arial"/>
                <a:sym typeface="Arial"/>
              </a:rPr>
              <a:t> leader via an Inbox email for help. </a:t>
            </a:r>
            <a:r>
              <a:rPr lang="en-US" sz="1200" b="1" dirty="0">
                <a:solidFill>
                  <a:srgbClr val="408191"/>
                </a:solidFill>
                <a:latin typeface="Arial"/>
                <a:cs typeface="Arial"/>
                <a:sym typeface="Arial"/>
              </a:rPr>
              <a:t>CLICK</a:t>
            </a:r>
            <a:endParaRPr lang="en-US" b="0" dirty="0"/>
          </a:p>
          <a:p>
            <a:pPr marL="0" lvl="0" indent="0" algn="l" rtl="0">
              <a:spcBef>
                <a:spcPts val="0"/>
              </a:spcBef>
              <a:spcAft>
                <a:spcPts val="0"/>
              </a:spcAft>
              <a:buNone/>
            </a:pPr>
            <a:endParaRPr lang="en-US" dirty="0"/>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408191"/>
                </a:solidFill>
                <a:latin typeface="Arial"/>
                <a:cs typeface="Arial"/>
                <a:sym typeface="Arial"/>
              </a:rPr>
              <a:t>Then for support for Canvas and other technical items contact support. This generally includes grading and associated scheduling and requests. When you click the Support tab it takes you to this page.</a:t>
            </a:r>
            <a:r>
              <a:rPr lang="en-US" sz="1200" b="0" dirty="0">
                <a:solidFill>
                  <a:srgbClr val="408191"/>
                </a:solidFill>
                <a:latin typeface="Arial"/>
                <a:cs typeface="Arial"/>
                <a:sym typeface="Arial"/>
              </a:rPr>
              <a:t> Note that you are asked to send an email to </a:t>
            </a:r>
            <a:r>
              <a:rPr lang="en-US" sz="1200" b="0" dirty="0" err="1">
                <a:solidFill>
                  <a:srgbClr val="408191"/>
                </a:solidFill>
                <a:latin typeface="Arial"/>
                <a:cs typeface="Arial"/>
                <a:sym typeface="Arial"/>
              </a:rPr>
              <a:t>programme.support@eruditus.com</a:t>
            </a:r>
            <a:r>
              <a:rPr lang="en-US" sz="1200" b="0" dirty="0">
                <a:solidFill>
                  <a:srgbClr val="408191"/>
                </a:solidFill>
                <a:latin typeface="Arial"/>
                <a:cs typeface="Arial"/>
                <a:sym typeface="Arial"/>
              </a:rPr>
              <a:t>. For those of you who may not be in India, note the spelling of program.</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dirty="0">
              <a:solidFill>
                <a:srgbClr val="408191"/>
              </a:solidFill>
              <a:latin typeface="Arial"/>
              <a:cs typeface="Arial"/>
              <a:sym typeface="Arial"/>
            </a:endParaRPr>
          </a:p>
          <a:p>
            <a:pPr marL="0" lvl="0" indent="0" algn="l" rtl="0">
              <a:spcBef>
                <a:spcPts val="0"/>
              </a:spcBef>
              <a:spcAft>
                <a:spcPts val="0"/>
              </a:spcAft>
              <a:buNone/>
            </a:pPr>
            <a:endParaRPr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277958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This week we start after the “Fuzzy Front End” and take a look at a bit more of the process at a high level.</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50376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Here are some methods to test the product concept:</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Forecast – How much will the product sell?</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Selection – Which concept should be pursued in the development stage?</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Diagnostic – How to improve the concept?</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572002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Here are some of the ways to test concepts at different phases of the New Product Development Process</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In the Fuzzy Front End/Opportunity Identification phase – Focus Groups and Brainstorming</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In the Design Phase – Survey Based Concept Tests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In the Test phase – Pretesting, i.e. Alpha, Beta product test, along with test marketing.</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402806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From the lectures, Professor Siddharth laid out the 7 step method of product concept testing. These are:</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gn="l"/>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pPr algn="l"/>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1.Define the purpose of the concept test.</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2.Choose a survey population</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3.Choose a survey format.</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4.Communicate the concept.</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5.Measure customer response.</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6.Interpret the results.</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r>
              <a:rPr lang="en-US" dirty="0"/>
              <a:t>7.Reflect on the results and the process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650884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E48"/>
                </a:solidFill>
                <a:effectLst/>
                <a:latin typeface="National 2"/>
              </a:rPr>
              <a:t>Coming up with a name that’s both catchy and relevant is tough. Better to ensure consumers get the meaning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E48"/>
                </a:solidFill>
                <a:effectLst/>
                <a:latin typeface="National 2"/>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E48"/>
                </a:solidFill>
                <a:effectLst/>
                <a:latin typeface="National 2"/>
              </a:rPr>
              <a:t>Choose a logo that differentiates your product and stands out on the shelves.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E48"/>
                </a:solidFill>
                <a:effectLst/>
                <a:latin typeface="National 2"/>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E48"/>
                </a:solidFill>
                <a:effectLst/>
                <a:latin typeface="National 2"/>
              </a:rPr>
              <a:t>Ensure that your advertising campaigns are on target before you launch.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E48"/>
                </a:solidFill>
                <a:effectLst/>
                <a:latin typeface="National 2"/>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E48"/>
                </a:solidFill>
                <a:effectLst/>
                <a:latin typeface="National 2"/>
              </a:rPr>
              <a:t>Understand how your future customers will respond to product ideas before they go to market.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E48"/>
                </a:solidFill>
                <a:effectLst/>
                <a:latin typeface="National 2"/>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E48"/>
                </a:solidFill>
                <a:effectLst/>
                <a:latin typeface="National 2"/>
              </a:rPr>
              <a:t>Listen to how consumers react to your package design to ensure it will stand out on the shelves.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E48"/>
                </a:solidFill>
                <a:effectLst/>
                <a:latin typeface="National 2"/>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E48"/>
                </a:solidFill>
                <a:effectLst/>
                <a:latin typeface="National 2"/>
              </a:rPr>
              <a:t>Make sure your copy and claims explain your product and convince people to buy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E48"/>
                </a:solidFill>
                <a:effectLst/>
                <a:latin typeface="National 2"/>
              </a:rPr>
              <a:t>CLICK</a:t>
            </a:r>
          </a:p>
          <a:p>
            <a:endParaRPr lang="en-US" sz="1200" b="1"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4088885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ack">
    <p:bg>
      <p:bgPr>
        <a:solidFill>
          <a:srgbClr val="00000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3CAE4B-58EE-AE4D-988B-C88C1EA8B5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499390"/>
            <a:ext cx="4502100" cy="1502514"/>
          </a:xfrm>
          <a:prstGeom prst="rect">
            <a:avLst/>
          </a:prstGeom>
        </p:spPr>
      </p:pic>
      <p:sp>
        <p:nvSpPr>
          <p:cNvPr id="11" name="Title 3">
            <a:extLst>
              <a:ext uri="{FF2B5EF4-FFF2-40B4-BE49-F238E27FC236}">
                <a16:creationId xmlns:a16="http://schemas.microsoft.com/office/drawing/2014/main" id="{CB967A32-F59F-49C2-A138-3855F9E83764}"/>
              </a:ext>
            </a:extLst>
          </p:cNvPr>
          <p:cNvSpPr>
            <a:spLocks noGrp="1"/>
          </p:cNvSpPr>
          <p:nvPr>
            <p:ph type="title"/>
          </p:nvPr>
        </p:nvSpPr>
        <p:spPr>
          <a:xfrm>
            <a:off x="701099" y="5714970"/>
            <a:ext cx="8138071" cy="457200"/>
          </a:xfrm>
        </p:spPr>
        <p:txBody>
          <a:bodyPr>
            <a:noAutofit/>
          </a:bodyPr>
          <a:lstStyle>
            <a:lvl1pPr>
              <a:defRPr sz="2400">
                <a:solidFill>
                  <a:srgbClr val="00BE6D"/>
                </a:solidFill>
              </a:defRPr>
            </a:lvl1pPr>
          </a:lstStyle>
          <a:p>
            <a:r>
              <a:rPr lang="en-US" dirty="0"/>
              <a:t>Click to edit Master title style</a:t>
            </a:r>
          </a:p>
        </p:txBody>
      </p:sp>
    </p:spTree>
    <p:extLst>
      <p:ext uri="{BB962C8B-B14F-4D97-AF65-F5344CB8AC3E}">
        <p14:creationId xmlns:p14="http://schemas.microsoft.com/office/powerpoint/2010/main" val="250348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and Object">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5" name="Content Placeholder 4">
            <a:extLst>
              <a:ext uri="{FF2B5EF4-FFF2-40B4-BE49-F238E27FC236}">
                <a16:creationId xmlns:a16="http://schemas.microsoft.com/office/drawing/2014/main" id="{DDAA9609-DB33-4DE9-8FE5-30D5311E1D5F}"/>
              </a:ext>
            </a:extLst>
          </p:cNvPr>
          <p:cNvSpPr>
            <a:spLocks noGrp="1"/>
          </p:cNvSpPr>
          <p:nvPr>
            <p:ph sz="quarter" idx="19" hasCustomPrompt="1"/>
          </p:nvPr>
        </p:nvSpPr>
        <p:spPr>
          <a:xfrm>
            <a:off x="6004561" y="1600221"/>
            <a:ext cx="5486340" cy="4574850"/>
          </a:xfrm>
          <a:solidFill>
            <a:schemeClr val="bg1">
              <a:lumMod val="95000"/>
            </a:schemeClr>
          </a:solidFill>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a:extLst>
              <a:ext uri="{FF2B5EF4-FFF2-40B4-BE49-F238E27FC236}">
                <a16:creationId xmlns:a16="http://schemas.microsoft.com/office/drawing/2014/main" id="{FF391444-83A9-4364-A108-58EFD96E51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666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and 2 Objects">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10" name="Content Placeholder 4">
            <a:extLst>
              <a:ext uri="{FF2B5EF4-FFF2-40B4-BE49-F238E27FC236}">
                <a16:creationId xmlns:a16="http://schemas.microsoft.com/office/drawing/2014/main" id="{40FF32E8-005C-46E1-B104-6F6D9A79B6E9}"/>
              </a:ext>
            </a:extLst>
          </p:cNvPr>
          <p:cNvSpPr>
            <a:spLocks noGrp="1"/>
          </p:cNvSpPr>
          <p:nvPr>
            <p:ph sz="quarter" idx="20" hasCustomPrompt="1"/>
          </p:nvPr>
        </p:nvSpPr>
        <p:spPr>
          <a:xfrm>
            <a:off x="6004560" y="1600220"/>
            <a:ext cx="2651732" cy="4480511"/>
          </a:xfrm>
          <a:solidFill>
            <a:schemeClr val="bg1">
              <a:lumMod val="95000"/>
            </a:schemeClr>
          </a:solidFill>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4">
            <a:extLst>
              <a:ext uri="{FF2B5EF4-FFF2-40B4-BE49-F238E27FC236}">
                <a16:creationId xmlns:a16="http://schemas.microsoft.com/office/drawing/2014/main" id="{9F0FE867-DF53-41BA-BBCC-50DEA9560B99}"/>
              </a:ext>
            </a:extLst>
          </p:cNvPr>
          <p:cNvSpPr>
            <a:spLocks noGrp="1"/>
          </p:cNvSpPr>
          <p:nvPr>
            <p:ph sz="quarter" idx="21" hasCustomPrompt="1"/>
          </p:nvPr>
        </p:nvSpPr>
        <p:spPr>
          <a:xfrm>
            <a:off x="8839169" y="1600220"/>
            <a:ext cx="2651732" cy="4480511"/>
          </a:xfrm>
          <a:solidFill>
            <a:schemeClr val="bg1">
              <a:lumMod val="95000"/>
            </a:schemeClr>
          </a:solidFill>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C4B00886-3E9B-4785-8571-A630DDE653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340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and 4 Objects">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10" name="Content Placeholder 4">
            <a:extLst>
              <a:ext uri="{FF2B5EF4-FFF2-40B4-BE49-F238E27FC236}">
                <a16:creationId xmlns:a16="http://schemas.microsoft.com/office/drawing/2014/main" id="{40FF32E8-005C-46E1-B104-6F6D9A79B6E9}"/>
              </a:ext>
            </a:extLst>
          </p:cNvPr>
          <p:cNvSpPr>
            <a:spLocks noGrp="1"/>
          </p:cNvSpPr>
          <p:nvPr>
            <p:ph sz="quarter" idx="20" hasCustomPrompt="1"/>
          </p:nvPr>
        </p:nvSpPr>
        <p:spPr>
          <a:xfrm>
            <a:off x="6736073" y="1600221"/>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4">
            <a:extLst>
              <a:ext uri="{FF2B5EF4-FFF2-40B4-BE49-F238E27FC236}">
                <a16:creationId xmlns:a16="http://schemas.microsoft.com/office/drawing/2014/main" id="{9F0FE867-DF53-41BA-BBCC-50DEA9560B99}"/>
              </a:ext>
            </a:extLst>
          </p:cNvPr>
          <p:cNvSpPr>
            <a:spLocks noGrp="1"/>
          </p:cNvSpPr>
          <p:nvPr>
            <p:ph sz="quarter" idx="21" hasCustomPrompt="1"/>
          </p:nvPr>
        </p:nvSpPr>
        <p:spPr>
          <a:xfrm>
            <a:off x="9221533" y="1600221"/>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4">
            <a:extLst>
              <a:ext uri="{FF2B5EF4-FFF2-40B4-BE49-F238E27FC236}">
                <a16:creationId xmlns:a16="http://schemas.microsoft.com/office/drawing/2014/main" id="{5C69CFE3-915C-4223-8421-A9FF39FCE788}"/>
              </a:ext>
            </a:extLst>
          </p:cNvPr>
          <p:cNvSpPr>
            <a:spLocks noGrp="1"/>
          </p:cNvSpPr>
          <p:nvPr>
            <p:ph sz="quarter" idx="22" hasCustomPrompt="1"/>
          </p:nvPr>
        </p:nvSpPr>
        <p:spPr>
          <a:xfrm>
            <a:off x="6713350" y="3976800"/>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4">
            <a:extLst>
              <a:ext uri="{FF2B5EF4-FFF2-40B4-BE49-F238E27FC236}">
                <a16:creationId xmlns:a16="http://schemas.microsoft.com/office/drawing/2014/main" id="{FEF1F067-5149-4998-88C5-1E07ECF3DFBD}"/>
              </a:ext>
            </a:extLst>
          </p:cNvPr>
          <p:cNvSpPr>
            <a:spLocks noGrp="1"/>
          </p:cNvSpPr>
          <p:nvPr>
            <p:ph sz="quarter" idx="23" hasCustomPrompt="1"/>
          </p:nvPr>
        </p:nvSpPr>
        <p:spPr>
          <a:xfrm>
            <a:off x="9221533" y="3976800"/>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DF61A6E8-C0EC-4DE1-AAE2-02F07CEDADB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1691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and Graph">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sz="2000" b="1" dirty="0">
                <a:solidFill>
                  <a:srgbClr val="00BE6D"/>
                </a:solidFill>
                <a:latin typeface="Montserrat" charset="0"/>
              </a:rPr>
              <a:t>Click to edit Master subtitle style</a:t>
            </a:r>
            <a:endParaRPr lang="en-US" dirty="0"/>
          </a:p>
        </p:txBody>
      </p:sp>
      <p:sp>
        <p:nvSpPr>
          <p:cNvPr id="8" name="object 11">
            <a:extLst>
              <a:ext uri="{FF2B5EF4-FFF2-40B4-BE49-F238E27FC236}">
                <a16:creationId xmlns:a16="http://schemas.microsoft.com/office/drawing/2014/main" id="{5B2FFAFB-8F4D-4F96-8428-8C649C7FC95A}"/>
              </a:ext>
            </a:extLst>
          </p:cNvPr>
          <p:cNvSpPr/>
          <p:nvPr userDrawn="1"/>
        </p:nvSpPr>
        <p:spPr>
          <a:xfrm>
            <a:off x="6827509" y="2697458"/>
            <a:ext cx="274320" cy="2743200"/>
          </a:xfrm>
          <a:custGeom>
            <a:avLst/>
            <a:gdLst/>
            <a:ahLst/>
            <a:cxnLst/>
            <a:rect l="l" t="t" r="r" b="b"/>
            <a:pathLst>
              <a:path w="313054" h="2712720">
                <a:moveTo>
                  <a:pt x="312585" y="0"/>
                </a:moveTo>
                <a:lnTo>
                  <a:pt x="0" y="0"/>
                </a:lnTo>
                <a:lnTo>
                  <a:pt x="0" y="2712580"/>
                </a:lnTo>
                <a:lnTo>
                  <a:pt x="312585" y="2712580"/>
                </a:lnTo>
              </a:path>
            </a:pathLst>
          </a:custGeom>
          <a:ln w="31750">
            <a:solidFill>
              <a:srgbClr val="00BE6D"/>
            </a:solidFill>
          </a:ln>
        </p:spPr>
        <p:txBody>
          <a:bodyPr wrap="square" lIns="0" tIns="0" rIns="0" bIns="0" rtlCol="0"/>
          <a:lstStyle/>
          <a:p>
            <a:endParaRPr/>
          </a:p>
        </p:txBody>
      </p:sp>
      <p:sp>
        <p:nvSpPr>
          <p:cNvPr id="9" name="object 12">
            <a:extLst>
              <a:ext uri="{FF2B5EF4-FFF2-40B4-BE49-F238E27FC236}">
                <a16:creationId xmlns:a16="http://schemas.microsoft.com/office/drawing/2014/main" id="{EA7DE643-C887-4DC0-AE53-E71C371F5AAD}"/>
              </a:ext>
            </a:extLst>
          </p:cNvPr>
          <p:cNvSpPr/>
          <p:nvPr userDrawn="1"/>
        </p:nvSpPr>
        <p:spPr>
          <a:xfrm>
            <a:off x="11216581" y="2697458"/>
            <a:ext cx="274320" cy="2743200"/>
          </a:xfrm>
          <a:custGeom>
            <a:avLst/>
            <a:gdLst/>
            <a:ahLst/>
            <a:cxnLst/>
            <a:rect l="l" t="t" r="r" b="b"/>
            <a:pathLst>
              <a:path w="313054" h="2712720">
                <a:moveTo>
                  <a:pt x="0" y="0"/>
                </a:moveTo>
                <a:lnTo>
                  <a:pt x="312585" y="0"/>
                </a:lnTo>
                <a:lnTo>
                  <a:pt x="312585" y="2712580"/>
                </a:lnTo>
                <a:lnTo>
                  <a:pt x="0" y="2712580"/>
                </a:lnTo>
              </a:path>
            </a:pathLst>
          </a:custGeom>
          <a:ln w="31750">
            <a:solidFill>
              <a:srgbClr val="00BE6D"/>
            </a:solidFill>
          </a:ln>
        </p:spPr>
        <p:txBody>
          <a:bodyPr wrap="square" lIns="0" tIns="0" rIns="0" bIns="0" rtlCol="0"/>
          <a:lstStyle/>
          <a:p>
            <a:endParaRPr/>
          </a:p>
        </p:txBody>
      </p:sp>
      <p:sp>
        <p:nvSpPr>
          <p:cNvPr id="10" name="Text Placeholder 6">
            <a:extLst>
              <a:ext uri="{FF2B5EF4-FFF2-40B4-BE49-F238E27FC236}">
                <a16:creationId xmlns:a16="http://schemas.microsoft.com/office/drawing/2014/main" id="{C2BA9B0C-8A88-45E4-AB1D-CC7A4E777EB7}"/>
              </a:ext>
            </a:extLst>
          </p:cNvPr>
          <p:cNvSpPr>
            <a:spLocks noGrp="1"/>
          </p:cNvSpPr>
          <p:nvPr>
            <p:ph type="body" sz="quarter" idx="18"/>
          </p:nvPr>
        </p:nvSpPr>
        <p:spPr>
          <a:xfrm>
            <a:off x="7010390" y="2880367"/>
            <a:ext cx="4297633" cy="2377414"/>
          </a:xfrm>
          <a:prstGeom prst="rect">
            <a:avLst/>
          </a:prstGeom>
        </p:spPr>
        <p:txBody>
          <a:bodyPr lIns="0" tIns="0" rIns="0" bIns="0" anchor="ctr"/>
          <a:lstStyle>
            <a:lvl1pPr marL="0" indent="0" algn="ctr">
              <a:lnSpc>
                <a:spcPct val="124000"/>
              </a:lnSpc>
              <a:spcBef>
                <a:spcPts val="0"/>
              </a:spcBef>
              <a:spcAft>
                <a:spcPts val="1000"/>
              </a:spcAft>
              <a:buNone/>
              <a:defRPr sz="1100" b="0" spc="0" baseline="0">
                <a:latin typeface="Montserrat" pitchFamily="2" charset="77"/>
              </a:defRPr>
            </a:lvl1pPr>
          </a:lstStyle>
          <a:p>
            <a:pPr lvl="0"/>
            <a:r>
              <a:rPr lang="en-GB" dirty="0"/>
              <a:t>Click to edit Master text styles</a:t>
            </a:r>
          </a:p>
        </p:txBody>
      </p:sp>
      <p:sp>
        <p:nvSpPr>
          <p:cNvPr id="14" name="Chart Placeholder 13">
            <a:extLst>
              <a:ext uri="{FF2B5EF4-FFF2-40B4-BE49-F238E27FC236}">
                <a16:creationId xmlns:a16="http://schemas.microsoft.com/office/drawing/2014/main" id="{73A4CEAD-B261-48CA-BA9D-1DD17F2B9682}"/>
              </a:ext>
            </a:extLst>
          </p:cNvPr>
          <p:cNvSpPr>
            <a:spLocks noGrp="1"/>
          </p:cNvSpPr>
          <p:nvPr>
            <p:ph type="chart" sz="quarter" idx="19"/>
          </p:nvPr>
        </p:nvSpPr>
        <p:spPr>
          <a:xfrm>
            <a:off x="701099" y="2697148"/>
            <a:ext cx="5759450" cy="2743200"/>
          </a:xfrm>
        </p:spPr>
        <p:txBody>
          <a:bodyPr anchor="ctr"/>
          <a:lstStyle>
            <a:lvl1pPr algn="ctr">
              <a:buNone/>
              <a:defRPr sz="1200" b="0">
                <a:solidFill>
                  <a:srgbClr val="000000"/>
                </a:solidFill>
              </a:defRPr>
            </a:lvl1pPr>
          </a:lstStyle>
          <a:p>
            <a:endParaRPr lang="en-US"/>
          </a:p>
        </p:txBody>
      </p:sp>
      <p:sp>
        <p:nvSpPr>
          <p:cNvPr id="16" name="Title 15">
            <a:extLst>
              <a:ext uri="{FF2B5EF4-FFF2-40B4-BE49-F238E27FC236}">
                <a16:creationId xmlns:a16="http://schemas.microsoft.com/office/drawing/2014/main" id="{AD41F027-8C0A-4486-9E01-D3AA8AF6CE9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1173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Quot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8" y="1692961"/>
            <a:ext cx="5029145"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pic>
        <p:nvPicPr>
          <p:cNvPr id="8" name="Picture 7">
            <a:extLst>
              <a:ext uri="{FF2B5EF4-FFF2-40B4-BE49-F238E27FC236}">
                <a16:creationId xmlns:a16="http://schemas.microsoft.com/office/drawing/2014/main" id="{AACD0CD4-A35F-4BCD-8CBE-B4EF3B4EA2F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grpSp>
        <p:nvGrpSpPr>
          <p:cNvPr id="9" name="Group 8">
            <a:extLst>
              <a:ext uri="{FF2B5EF4-FFF2-40B4-BE49-F238E27FC236}">
                <a16:creationId xmlns:a16="http://schemas.microsoft.com/office/drawing/2014/main" id="{C0396112-C6A7-4BE3-AE12-969497D6B52C}"/>
              </a:ext>
            </a:extLst>
          </p:cNvPr>
          <p:cNvGrpSpPr/>
          <p:nvPr userDrawn="1"/>
        </p:nvGrpSpPr>
        <p:grpSpPr>
          <a:xfrm>
            <a:off x="426782" y="502300"/>
            <a:ext cx="182878" cy="183530"/>
            <a:chOff x="1524050" y="320074"/>
            <a:chExt cx="182878" cy="183530"/>
          </a:xfrm>
        </p:grpSpPr>
        <p:cxnSp>
          <p:nvCxnSpPr>
            <p:cNvPr id="10" name="Straight Connector 9">
              <a:extLst>
                <a:ext uri="{FF2B5EF4-FFF2-40B4-BE49-F238E27FC236}">
                  <a16:creationId xmlns:a16="http://schemas.microsoft.com/office/drawing/2014/main" id="{C4D913F3-CD67-47B4-B609-DEBFC649A888}"/>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B0E39D-F5F1-4C4E-8B2A-14A5A9B2DA56}"/>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C89458FB-50BF-42AA-8990-38FEDED0DE58}"/>
              </a:ext>
            </a:extLst>
          </p:cNvPr>
          <p:cNvCxnSpPr>
            <a:cxnSpLocks/>
          </p:cNvCxnSpPr>
          <p:nvPr userDrawn="1"/>
        </p:nvCxnSpPr>
        <p:spPr>
          <a:xfrm>
            <a:off x="701098" y="1325903"/>
            <a:ext cx="5029146" cy="0"/>
          </a:xfrm>
          <a:prstGeom prst="line">
            <a:avLst/>
          </a:prstGeom>
          <a:ln w="3175">
            <a:solidFill>
              <a:srgbClr val="231F2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21AFECA-8858-4A7D-B010-6E8082DE80B4}"/>
              </a:ext>
            </a:extLst>
          </p:cNvPr>
          <p:cNvSpPr/>
          <p:nvPr userDrawn="1"/>
        </p:nvSpPr>
        <p:spPr>
          <a:xfrm>
            <a:off x="6096000" y="0"/>
            <a:ext cx="6096000" cy="6857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7101829" y="2423157"/>
            <a:ext cx="4114752" cy="2194550"/>
          </a:xfrm>
          <a:prstGeom prst="rect">
            <a:avLst/>
          </a:prstGeom>
        </p:spPr>
        <p:txBody>
          <a:bodyPr lIns="0" tIns="0" rIns="0" bIns="0" anchor="ctr"/>
          <a:lstStyle>
            <a:lvl1pPr marL="0" indent="0" algn="ctr">
              <a:lnSpc>
                <a:spcPct val="124000"/>
              </a:lnSpc>
              <a:spcBef>
                <a:spcPts val="0"/>
              </a:spcBef>
              <a:spcAft>
                <a:spcPts val="2000"/>
              </a:spcAft>
              <a:buNone/>
              <a:defRPr sz="1100" b="0" spc="0" baseline="0">
                <a:solidFill>
                  <a:srgbClr val="FFFFFF"/>
                </a:solidFill>
                <a:latin typeface="Montserrat" pitchFamily="2" charset="77"/>
              </a:defRPr>
            </a:lvl1pPr>
          </a:lstStyle>
          <a:p>
            <a:pPr lvl="0"/>
            <a:r>
              <a:rPr lang="en-GB" dirty="0"/>
              <a:t>Click to edit Master text styles</a:t>
            </a:r>
          </a:p>
        </p:txBody>
      </p:sp>
      <p:sp>
        <p:nvSpPr>
          <p:cNvPr id="16" name="object 11">
            <a:extLst>
              <a:ext uri="{FF2B5EF4-FFF2-40B4-BE49-F238E27FC236}">
                <a16:creationId xmlns:a16="http://schemas.microsoft.com/office/drawing/2014/main" id="{6C3E9B56-626C-441D-8933-17719F385183}"/>
              </a:ext>
            </a:extLst>
          </p:cNvPr>
          <p:cNvSpPr/>
          <p:nvPr userDrawn="1"/>
        </p:nvSpPr>
        <p:spPr>
          <a:xfrm>
            <a:off x="6827509" y="2148824"/>
            <a:ext cx="274320" cy="2743200"/>
          </a:xfrm>
          <a:custGeom>
            <a:avLst/>
            <a:gdLst/>
            <a:ahLst/>
            <a:cxnLst/>
            <a:rect l="l" t="t" r="r" b="b"/>
            <a:pathLst>
              <a:path w="313054" h="2712720">
                <a:moveTo>
                  <a:pt x="312585" y="0"/>
                </a:moveTo>
                <a:lnTo>
                  <a:pt x="0" y="0"/>
                </a:lnTo>
                <a:lnTo>
                  <a:pt x="0" y="2712580"/>
                </a:lnTo>
                <a:lnTo>
                  <a:pt x="312585" y="2712580"/>
                </a:lnTo>
              </a:path>
            </a:pathLst>
          </a:custGeom>
          <a:ln w="31750">
            <a:solidFill>
              <a:srgbClr val="00BE6D"/>
            </a:solidFill>
          </a:ln>
        </p:spPr>
        <p:txBody>
          <a:bodyPr wrap="square" lIns="0" tIns="0" rIns="0" bIns="0" rtlCol="0"/>
          <a:lstStyle/>
          <a:p>
            <a:endParaRPr/>
          </a:p>
        </p:txBody>
      </p:sp>
      <p:sp>
        <p:nvSpPr>
          <p:cNvPr id="17" name="object 12">
            <a:extLst>
              <a:ext uri="{FF2B5EF4-FFF2-40B4-BE49-F238E27FC236}">
                <a16:creationId xmlns:a16="http://schemas.microsoft.com/office/drawing/2014/main" id="{E2224C3E-6880-4649-9CA4-F8435824A38D}"/>
              </a:ext>
            </a:extLst>
          </p:cNvPr>
          <p:cNvSpPr/>
          <p:nvPr userDrawn="1"/>
        </p:nvSpPr>
        <p:spPr>
          <a:xfrm>
            <a:off x="11216581" y="2148824"/>
            <a:ext cx="274320" cy="2743200"/>
          </a:xfrm>
          <a:custGeom>
            <a:avLst/>
            <a:gdLst/>
            <a:ahLst/>
            <a:cxnLst/>
            <a:rect l="l" t="t" r="r" b="b"/>
            <a:pathLst>
              <a:path w="313054" h="2712720">
                <a:moveTo>
                  <a:pt x="0" y="0"/>
                </a:moveTo>
                <a:lnTo>
                  <a:pt x="312585" y="0"/>
                </a:lnTo>
                <a:lnTo>
                  <a:pt x="312585" y="2712580"/>
                </a:lnTo>
                <a:lnTo>
                  <a:pt x="0" y="2712580"/>
                </a:lnTo>
              </a:path>
            </a:pathLst>
          </a:custGeom>
          <a:ln w="31750">
            <a:solidFill>
              <a:srgbClr val="00BE6D"/>
            </a:solidFill>
          </a:ln>
        </p:spPr>
        <p:txBody>
          <a:bodyPr wrap="square" lIns="0" tIns="0" rIns="0" bIns="0" rtlCol="0"/>
          <a:lstStyle/>
          <a:p>
            <a:endParaRPr/>
          </a:p>
        </p:txBody>
      </p:sp>
      <p:sp>
        <p:nvSpPr>
          <p:cNvPr id="21" name="Title 20">
            <a:extLst>
              <a:ext uri="{FF2B5EF4-FFF2-40B4-BE49-F238E27FC236}">
                <a16:creationId xmlns:a16="http://schemas.microsoft.com/office/drawing/2014/main" id="{C74876E1-C88D-4F5C-A52D-C55A60266F78}"/>
              </a:ext>
            </a:extLst>
          </p:cNvPr>
          <p:cNvSpPr>
            <a:spLocks noGrp="1"/>
          </p:cNvSpPr>
          <p:nvPr>
            <p:ph type="title"/>
          </p:nvPr>
        </p:nvSpPr>
        <p:spPr>
          <a:xfrm>
            <a:off x="700983" y="685830"/>
            <a:ext cx="5029138" cy="457200"/>
          </a:xfrm>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686199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 Page Quote">
    <p:bg>
      <p:bgPr>
        <a:solidFill>
          <a:srgbClr val="000000"/>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E53BE2F-2178-B04D-B383-51E714388374}"/>
              </a:ext>
            </a:extLst>
          </p:cNvPr>
          <p:cNvSpPr>
            <a:spLocks noGrp="1"/>
          </p:cNvSpPr>
          <p:nvPr>
            <p:ph type="body" sz="quarter" idx="14"/>
          </p:nvPr>
        </p:nvSpPr>
        <p:spPr>
          <a:xfrm>
            <a:off x="3352830" y="2971805"/>
            <a:ext cx="5486340" cy="914390"/>
          </a:xfrm>
          <a:prstGeom prst="rect">
            <a:avLst/>
          </a:prstGeom>
        </p:spPr>
        <p:txBody>
          <a:bodyPr lIns="0" tIns="0" rIns="0" bIns="0"/>
          <a:lstStyle>
            <a:lvl1pPr marL="0" indent="0" algn="just">
              <a:lnSpc>
                <a:spcPct val="124000"/>
              </a:lnSpc>
              <a:spcBef>
                <a:spcPts val="0"/>
              </a:spcBef>
              <a:spcAft>
                <a:spcPts val="0"/>
              </a:spcAft>
              <a:buNone/>
              <a:defRPr sz="1800" b="0" baseline="0">
                <a:solidFill>
                  <a:srgbClr val="FFFFFF"/>
                </a:solidFill>
                <a:latin typeface="Montserrat" pitchFamily="2" charset="77"/>
              </a:defRPr>
            </a:lvl1pPr>
          </a:lstStyle>
          <a:p>
            <a:pPr lvl="0"/>
            <a:r>
              <a:rPr lang="en-GB" dirty="0"/>
              <a:t>Click to edit Master text styles</a:t>
            </a:r>
          </a:p>
        </p:txBody>
      </p:sp>
      <p:sp>
        <p:nvSpPr>
          <p:cNvPr id="14" name="object 15">
            <a:extLst>
              <a:ext uri="{FF2B5EF4-FFF2-40B4-BE49-F238E27FC236}">
                <a16:creationId xmlns:a16="http://schemas.microsoft.com/office/drawing/2014/main" id="{3EDA5C50-8EC2-478B-9704-D23D56ABD5FF}"/>
              </a:ext>
            </a:extLst>
          </p:cNvPr>
          <p:cNvSpPr/>
          <p:nvPr userDrawn="1"/>
        </p:nvSpPr>
        <p:spPr>
          <a:xfrm>
            <a:off x="2895634" y="2697488"/>
            <a:ext cx="274317" cy="1371585"/>
          </a:xfrm>
          <a:custGeom>
            <a:avLst/>
            <a:gdLst/>
            <a:ahLst/>
            <a:cxnLst/>
            <a:rect l="l" t="t" r="r" b="b"/>
            <a:pathLst>
              <a:path w="313055" h="1315085">
                <a:moveTo>
                  <a:pt x="312585" y="0"/>
                </a:moveTo>
                <a:lnTo>
                  <a:pt x="0" y="0"/>
                </a:lnTo>
                <a:lnTo>
                  <a:pt x="0" y="1314462"/>
                </a:lnTo>
                <a:lnTo>
                  <a:pt x="312585" y="1314462"/>
                </a:lnTo>
              </a:path>
            </a:pathLst>
          </a:custGeom>
          <a:ln w="31750">
            <a:solidFill>
              <a:srgbClr val="00BE6D"/>
            </a:solidFill>
          </a:ln>
        </p:spPr>
        <p:txBody>
          <a:bodyPr wrap="square" lIns="0" tIns="0" rIns="0" bIns="0" rtlCol="0"/>
          <a:lstStyle/>
          <a:p>
            <a:endParaRPr/>
          </a:p>
        </p:txBody>
      </p:sp>
      <p:sp>
        <p:nvSpPr>
          <p:cNvPr id="15" name="object 15">
            <a:extLst>
              <a:ext uri="{FF2B5EF4-FFF2-40B4-BE49-F238E27FC236}">
                <a16:creationId xmlns:a16="http://schemas.microsoft.com/office/drawing/2014/main" id="{07D4FB77-A0D5-4131-8832-8D45F694F834}"/>
              </a:ext>
            </a:extLst>
          </p:cNvPr>
          <p:cNvSpPr/>
          <p:nvPr userDrawn="1"/>
        </p:nvSpPr>
        <p:spPr>
          <a:xfrm flipH="1">
            <a:off x="9022049" y="2697488"/>
            <a:ext cx="274317" cy="1371585"/>
          </a:xfrm>
          <a:custGeom>
            <a:avLst/>
            <a:gdLst/>
            <a:ahLst/>
            <a:cxnLst/>
            <a:rect l="l" t="t" r="r" b="b"/>
            <a:pathLst>
              <a:path w="313055" h="1315085">
                <a:moveTo>
                  <a:pt x="312585" y="0"/>
                </a:moveTo>
                <a:lnTo>
                  <a:pt x="0" y="0"/>
                </a:lnTo>
                <a:lnTo>
                  <a:pt x="0" y="1314462"/>
                </a:lnTo>
                <a:lnTo>
                  <a:pt x="312585" y="1314462"/>
                </a:lnTo>
              </a:path>
            </a:pathLst>
          </a:custGeom>
          <a:ln w="31750">
            <a:solidFill>
              <a:srgbClr val="00BE6D"/>
            </a:solidFill>
          </a:ln>
        </p:spPr>
        <p:txBody>
          <a:bodyPr wrap="square" lIns="0" tIns="0" rIns="0" bIns="0" rtlCol="0"/>
          <a:lstStyle/>
          <a:p>
            <a:endParaRPr/>
          </a:p>
        </p:txBody>
      </p:sp>
      <p:pic>
        <p:nvPicPr>
          <p:cNvPr id="16" name="Picture 7">
            <a:extLst>
              <a:ext uri="{FF2B5EF4-FFF2-40B4-BE49-F238E27FC236}">
                <a16:creationId xmlns:a16="http://schemas.microsoft.com/office/drawing/2014/main" id="{448C7A77-717D-4902-8F0C-3739A0525C9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23775" y="6172170"/>
            <a:ext cx="368763" cy="368763"/>
          </a:xfrm>
          <a:prstGeom prst="rect">
            <a:avLst/>
          </a:prstGeom>
        </p:spPr>
      </p:pic>
      <p:grpSp>
        <p:nvGrpSpPr>
          <p:cNvPr id="17" name="Group 16">
            <a:extLst>
              <a:ext uri="{FF2B5EF4-FFF2-40B4-BE49-F238E27FC236}">
                <a16:creationId xmlns:a16="http://schemas.microsoft.com/office/drawing/2014/main" id="{A8B3FFF7-A157-4559-8DC3-3DA1895331B2}"/>
              </a:ext>
            </a:extLst>
          </p:cNvPr>
          <p:cNvGrpSpPr/>
          <p:nvPr userDrawn="1"/>
        </p:nvGrpSpPr>
        <p:grpSpPr>
          <a:xfrm>
            <a:off x="426782" y="502300"/>
            <a:ext cx="182878" cy="183530"/>
            <a:chOff x="1524050" y="320074"/>
            <a:chExt cx="182878" cy="183530"/>
          </a:xfrm>
        </p:grpSpPr>
        <p:cxnSp>
          <p:nvCxnSpPr>
            <p:cNvPr id="18" name="Straight Connector 17">
              <a:extLst>
                <a:ext uri="{FF2B5EF4-FFF2-40B4-BE49-F238E27FC236}">
                  <a16:creationId xmlns:a16="http://schemas.microsoft.com/office/drawing/2014/main" id="{4B9B5072-031D-48C0-BAA0-3B490507DF9B}"/>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CEE20CB-F1D8-4DD3-8034-E5D585CB1457}"/>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7955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hank You Black">
    <p:bg>
      <p:bgPr>
        <a:solidFill>
          <a:srgbClr val="00000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3CAE4B-58EE-AE4D-988B-C88C1EA8B5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499390"/>
            <a:ext cx="4502100" cy="1502514"/>
          </a:xfrm>
          <a:prstGeom prst="rect">
            <a:avLst/>
          </a:prstGeom>
        </p:spPr>
      </p:pic>
      <p:pic>
        <p:nvPicPr>
          <p:cNvPr id="7" name="Picture 6">
            <a:extLst>
              <a:ext uri="{FF2B5EF4-FFF2-40B4-BE49-F238E27FC236}">
                <a16:creationId xmlns:a16="http://schemas.microsoft.com/office/drawing/2014/main" id="{23950C36-B36B-BD45-9160-1F5E0B5C899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6604" y="5623532"/>
            <a:ext cx="362712" cy="365760"/>
          </a:xfrm>
          <a:prstGeom prst="rect">
            <a:avLst/>
          </a:prstGeom>
        </p:spPr>
      </p:pic>
      <p:pic>
        <p:nvPicPr>
          <p:cNvPr id="9" name="Picture 8">
            <a:extLst>
              <a:ext uri="{FF2B5EF4-FFF2-40B4-BE49-F238E27FC236}">
                <a16:creationId xmlns:a16="http://schemas.microsoft.com/office/drawing/2014/main" id="{072A3B1B-87F5-554B-BAC0-C192C94A56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05238" y="5623532"/>
            <a:ext cx="362712" cy="365760"/>
          </a:xfrm>
          <a:prstGeom prst="rect">
            <a:avLst/>
          </a:prstGeom>
        </p:spPr>
      </p:pic>
      <p:pic>
        <p:nvPicPr>
          <p:cNvPr id="13" name="Picture 12">
            <a:extLst>
              <a:ext uri="{FF2B5EF4-FFF2-40B4-BE49-F238E27FC236}">
                <a16:creationId xmlns:a16="http://schemas.microsoft.com/office/drawing/2014/main" id="{1A4BBC39-FD4E-3D49-9FE6-5BBBFD01692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50824" y="5623532"/>
            <a:ext cx="365760" cy="365760"/>
          </a:xfrm>
          <a:prstGeom prst="rect">
            <a:avLst/>
          </a:prstGeom>
        </p:spPr>
      </p:pic>
      <p:sp>
        <p:nvSpPr>
          <p:cNvPr id="14" name="object 52">
            <a:extLst>
              <a:ext uri="{FF2B5EF4-FFF2-40B4-BE49-F238E27FC236}">
                <a16:creationId xmlns:a16="http://schemas.microsoft.com/office/drawing/2014/main" id="{EE2B5D8D-15BC-1148-B9A4-732E3CE54B36}"/>
              </a:ext>
            </a:extLst>
          </p:cNvPr>
          <p:cNvSpPr txBox="1"/>
          <p:nvPr userDrawn="1"/>
        </p:nvSpPr>
        <p:spPr>
          <a:xfrm>
            <a:off x="9756603" y="6078943"/>
            <a:ext cx="1463040" cy="184666"/>
          </a:xfrm>
          <a:prstGeom prst="rect">
            <a:avLst/>
          </a:prstGeom>
        </p:spPr>
        <p:txBody>
          <a:bodyPr vert="horz" wrap="square" lIns="0" tIns="0" rIns="0" bIns="0" rtlCol="0">
            <a:spAutoFit/>
          </a:bodyPr>
          <a:lstStyle/>
          <a:p>
            <a:pPr marL="12700" algn="l">
              <a:lnSpc>
                <a:spcPct val="100000"/>
              </a:lnSpc>
              <a:spcBef>
                <a:spcPts val="100"/>
              </a:spcBef>
            </a:pPr>
            <a:r>
              <a:rPr lang="en-US" sz="1200" dirty="0" err="1">
                <a:solidFill>
                  <a:schemeClr val="bg1"/>
                </a:solidFill>
                <a:latin typeface="Montserrat" charset="0"/>
                <a:ea typeface="Montserrat" charset="0"/>
                <a:cs typeface="Montserrat" charset="0"/>
              </a:rPr>
              <a:t>www.emeritus.org</a:t>
            </a:r>
            <a:endParaRPr sz="1200" dirty="0">
              <a:solidFill>
                <a:schemeClr val="bg1"/>
              </a:solidFill>
              <a:latin typeface="Montserrat" charset="0"/>
              <a:ea typeface="Montserrat" charset="0"/>
              <a:cs typeface="Montserrat" charset="0"/>
            </a:endParaRPr>
          </a:p>
        </p:txBody>
      </p:sp>
      <p:sp>
        <p:nvSpPr>
          <p:cNvPr id="11" name="Title 3">
            <a:extLst>
              <a:ext uri="{FF2B5EF4-FFF2-40B4-BE49-F238E27FC236}">
                <a16:creationId xmlns:a16="http://schemas.microsoft.com/office/drawing/2014/main" id="{CB967A32-F59F-49C2-A138-3855F9E83764}"/>
              </a:ext>
            </a:extLst>
          </p:cNvPr>
          <p:cNvSpPr>
            <a:spLocks noGrp="1"/>
          </p:cNvSpPr>
          <p:nvPr>
            <p:ph type="title" hasCustomPrompt="1"/>
          </p:nvPr>
        </p:nvSpPr>
        <p:spPr>
          <a:xfrm>
            <a:off x="701099" y="5714970"/>
            <a:ext cx="8138071" cy="457200"/>
          </a:xfrm>
        </p:spPr>
        <p:txBody>
          <a:bodyPr/>
          <a:lstStyle>
            <a:lvl1pPr>
              <a:defRPr sz="2400">
                <a:solidFill>
                  <a:srgbClr val="00BE6D"/>
                </a:solidFill>
              </a:defRPr>
            </a:lvl1pPr>
          </a:lstStyle>
          <a:p>
            <a:r>
              <a:rPr lang="en-US" dirty="0"/>
              <a:t>Thank You</a:t>
            </a:r>
          </a:p>
        </p:txBody>
      </p:sp>
    </p:spTree>
    <p:extLst>
      <p:ext uri="{BB962C8B-B14F-4D97-AF65-F5344CB8AC3E}">
        <p14:creationId xmlns:p14="http://schemas.microsoft.com/office/powerpoint/2010/main" val="1488878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Whit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1FFE4D-330F-4B34-ACA8-940E1A44D6F6}"/>
              </a:ext>
            </a:extLst>
          </p:cNvPr>
          <p:cNvSpPr>
            <a:spLocks noGrp="1"/>
          </p:cNvSpPr>
          <p:nvPr>
            <p:ph type="title" hasCustomPrompt="1"/>
          </p:nvPr>
        </p:nvSpPr>
        <p:spPr>
          <a:xfrm>
            <a:off x="701099" y="5714970"/>
            <a:ext cx="8138071" cy="457200"/>
          </a:xfrm>
        </p:spPr>
        <p:txBody>
          <a:bodyPr/>
          <a:lstStyle>
            <a:lvl1pPr>
              <a:defRPr sz="2400">
                <a:solidFill>
                  <a:srgbClr val="00BE6D"/>
                </a:solidFill>
              </a:defRPr>
            </a:lvl1pPr>
          </a:lstStyle>
          <a:p>
            <a:r>
              <a:rPr lang="en-US" dirty="0"/>
              <a:t>Thank You</a:t>
            </a:r>
          </a:p>
        </p:txBody>
      </p:sp>
      <p:pic>
        <p:nvPicPr>
          <p:cNvPr id="6" name="Picture 5">
            <a:extLst>
              <a:ext uri="{FF2B5EF4-FFF2-40B4-BE49-F238E27FC236}">
                <a16:creationId xmlns:a16="http://schemas.microsoft.com/office/drawing/2014/main" id="{2BF28E23-54A6-4A9A-ADC5-F4836208E5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56604" y="5623532"/>
            <a:ext cx="362712" cy="365760"/>
          </a:xfrm>
          <a:prstGeom prst="rect">
            <a:avLst/>
          </a:prstGeom>
        </p:spPr>
      </p:pic>
      <p:pic>
        <p:nvPicPr>
          <p:cNvPr id="7" name="Picture 6">
            <a:extLst>
              <a:ext uri="{FF2B5EF4-FFF2-40B4-BE49-F238E27FC236}">
                <a16:creationId xmlns:a16="http://schemas.microsoft.com/office/drawing/2014/main" id="{B5878DA8-B1B9-499E-87D0-DFDD2F9B350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05238" y="5623532"/>
            <a:ext cx="362712" cy="365760"/>
          </a:xfrm>
          <a:prstGeom prst="rect">
            <a:avLst/>
          </a:prstGeom>
        </p:spPr>
      </p:pic>
      <p:pic>
        <p:nvPicPr>
          <p:cNvPr id="9" name="Picture 8">
            <a:extLst>
              <a:ext uri="{FF2B5EF4-FFF2-40B4-BE49-F238E27FC236}">
                <a16:creationId xmlns:a16="http://schemas.microsoft.com/office/drawing/2014/main" id="{6ED26997-9C3F-490E-A0BC-A9903964F4A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50824" y="5623532"/>
            <a:ext cx="365760" cy="365760"/>
          </a:xfrm>
          <a:prstGeom prst="rect">
            <a:avLst/>
          </a:prstGeom>
        </p:spPr>
      </p:pic>
      <p:sp>
        <p:nvSpPr>
          <p:cNvPr id="10" name="object 52">
            <a:extLst>
              <a:ext uri="{FF2B5EF4-FFF2-40B4-BE49-F238E27FC236}">
                <a16:creationId xmlns:a16="http://schemas.microsoft.com/office/drawing/2014/main" id="{89782039-20D3-46EF-89C6-168864619252}"/>
              </a:ext>
            </a:extLst>
          </p:cNvPr>
          <p:cNvSpPr txBox="1"/>
          <p:nvPr userDrawn="1"/>
        </p:nvSpPr>
        <p:spPr>
          <a:xfrm>
            <a:off x="9756603" y="6078943"/>
            <a:ext cx="1463040" cy="184666"/>
          </a:xfrm>
          <a:prstGeom prst="rect">
            <a:avLst/>
          </a:prstGeom>
        </p:spPr>
        <p:txBody>
          <a:bodyPr vert="horz" wrap="square" lIns="0" tIns="0" rIns="0" bIns="0" rtlCol="0">
            <a:spAutoFit/>
          </a:bodyPr>
          <a:lstStyle/>
          <a:p>
            <a:pPr marL="12700" algn="l">
              <a:lnSpc>
                <a:spcPct val="100000"/>
              </a:lnSpc>
              <a:spcBef>
                <a:spcPts val="100"/>
              </a:spcBef>
            </a:pPr>
            <a:r>
              <a:rPr lang="en-US" sz="1200" dirty="0" err="1">
                <a:solidFill>
                  <a:srgbClr val="000000"/>
                </a:solidFill>
                <a:latin typeface="Montserrat" charset="0"/>
                <a:ea typeface="Montserrat" charset="0"/>
                <a:cs typeface="Montserrat" charset="0"/>
              </a:rPr>
              <a:t>www.emeritus.org</a:t>
            </a:r>
            <a:endParaRPr sz="1200" dirty="0">
              <a:solidFill>
                <a:srgbClr val="000000"/>
              </a:solidFill>
              <a:latin typeface="Montserrat" charset="0"/>
              <a:ea typeface="Montserrat" charset="0"/>
              <a:cs typeface="Montserrat" charset="0"/>
            </a:endParaRPr>
          </a:p>
        </p:txBody>
      </p:sp>
      <p:pic>
        <p:nvPicPr>
          <p:cNvPr id="11" name="Picture 10">
            <a:extLst>
              <a:ext uri="{FF2B5EF4-FFF2-40B4-BE49-F238E27FC236}">
                <a16:creationId xmlns:a16="http://schemas.microsoft.com/office/drawing/2014/main" id="{606DDDE1-3441-4827-97B2-64A0BE2A584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09600" y="501558"/>
            <a:ext cx="4502100" cy="1498177"/>
          </a:xfrm>
          <a:prstGeom prst="rect">
            <a:avLst/>
          </a:prstGeom>
        </p:spPr>
      </p:pic>
    </p:spTree>
    <p:extLst>
      <p:ext uri="{BB962C8B-B14F-4D97-AF65-F5344CB8AC3E}">
        <p14:creationId xmlns:p14="http://schemas.microsoft.com/office/powerpoint/2010/main" val="3265279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15"/>
        <p:cNvGrpSpPr/>
        <p:nvPr/>
      </p:nvGrpSpPr>
      <p:grpSpPr>
        <a:xfrm>
          <a:off x="0" y="0"/>
          <a:ext cx="0" cy="0"/>
          <a:chOff x="0" y="0"/>
          <a:chExt cx="0" cy="0"/>
        </a:xfrm>
      </p:grpSpPr>
      <p:sp>
        <p:nvSpPr>
          <p:cNvPr id="16" name="Google Shape;1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097155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9"/>
        <p:cNvGrpSpPr/>
        <p:nvPr/>
      </p:nvGrpSpPr>
      <p:grpSpPr>
        <a:xfrm>
          <a:off x="0" y="0"/>
          <a:ext cx="0" cy="0"/>
          <a:chOff x="0" y="0"/>
          <a:chExt cx="0" cy="0"/>
        </a:xfrm>
      </p:grpSpPr>
      <p:sp>
        <p:nvSpPr>
          <p:cNvPr id="20" name="Google Shape;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69913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1FFE4D-330F-4B34-ACA8-940E1A44D6F6}"/>
              </a:ext>
            </a:extLst>
          </p:cNvPr>
          <p:cNvSpPr>
            <a:spLocks noGrp="1"/>
          </p:cNvSpPr>
          <p:nvPr>
            <p:ph type="title"/>
          </p:nvPr>
        </p:nvSpPr>
        <p:spPr>
          <a:xfrm>
            <a:off x="701099" y="5714970"/>
            <a:ext cx="8138071" cy="457200"/>
          </a:xfrm>
        </p:spPr>
        <p:txBody>
          <a:bodyPr/>
          <a:lstStyle>
            <a:lvl1pPr>
              <a:defRPr sz="2400">
                <a:solidFill>
                  <a:srgbClr val="00BE6D"/>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606DDDE1-3441-4827-97B2-64A0BE2A584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9600" y="501558"/>
            <a:ext cx="4502100" cy="1498177"/>
          </a:xfrm>
          <a:prstGeom prst="rect">
            <a:avLst/>
          </a:prstGeom>
        </p:spPr>
      </p:pic>
    </p:spTree>
    <p:extLst>
      <p:ext uri="{BB962C8B-B14F-4D97-AF65-F5344CB8AC3E}">
        <p14:creationId xmlns:p14="http://schemas.microsoft.com/office/powerpoint/2010/main" val="3474524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099" y="685831"/>
            <a:ext cx="9235339" cy="457194"/>
          </a:xfrm>
        </p:spPr>
        <p:txBody>
          <a:bodyPr vert="horz" lIns="91440" tIns="0" rIns="91440" bIns="0" rtlCol="0" anchor="ctr">
            <a:noAutofit/>
          </a:bodyPr>
          <a:lstStyle>
            <a:lvl1pPr algn="l">
              <a:defRPr lang="en-US">
                <a:solidFill>
                  <a:srgbClr val="231F20"/>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Tree>
    <p:extLst>
      <p:ext uri="{BB962C8B-B14F-4D97-AF65-F5344CB8AC3E}">
        <p14:creationId xmlns:p14="http://schemas.microsoft.com/office/powerpoint/2010/main" val="25021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EE8E4F-F8E9-4E14-A818-445D9C9588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spTree>
    <p:extLst>
      <p:ext uri="{BB962C8B-B14F-4D97-AF65-F5344CB8AC3E}">
        <p14:creationId xmlns:p14="http://schemas.microsoft.com/office/powerpoint/2010/main" val="2101533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s and Pointer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099" y="685831"/>
            <a:ext cx="9235339" cy="457194"/>
          </a:xfrm>
        </p:spPr>
        <p:txBody>
          <a:bodyPr vert="horz" lIns="91440" tIns="0" rIns="91440" bIns="0" rtlCol="0" anchor="ctr">
            <a:noAutofit/>
          </a:bodyPr>
          <a:lstStyle>
            <a:lvl1pPr algn="l">
              <a:defRPr lang="en-US">
                <a:solidFill>
                  <a:srgbClr val="231F20"/>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9235338" cy="364454"/>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sz="2000" b="1" dirty="0">
                <a:solidFill>
                  <a:srgbClr val="00BE6D"/>
                </a:solidFill>
                <a:latin typeface="Montserrat" charset="0"/>
              </a:rPr>
              <a:t>Click to edit Master subtitle style</a:t>
            </a:r>
            <a:endParaRPr lang="en-US" dirty="0"/>
          </a:p>
        </p:txBody>
      </p:sp>
      <p:sp>
        <p:nvSpPr>
          <p:cNvPr id="5" name="Content Placeholder 5">
            <a:extLst>
              <a:ext uri="{FF2B5EF4-FFF2-40B4-BE49-F238E27FC236}">
                <a16:creationId xmlns:a16="http://schemas.microsoft.com/office/drawing/2014/main" id="{26D1F0E6-AAAD-4CEA-8864-60177A65C3BF}"/>
              </a:ext>
            </a:extLst>
          </p:cNvPr>
          <p:cNvSpPr>
            <a:spLocks noGrp="1"/>
          </p:cNvSpPr>
          <p:nvPr>
            <p:ph sz="quarter" idx="15"/>
          </p:nvPr>
        </p:nvSpPr>
        <p:spPr>
          <a:xfrm>
            <a:off x="701099" y="2514610"/>
            <a:ext cx="9235338" cy="2849563"/>
          </a:xfrm>
        </p:spPr>
        <p:txBody>
          <a:bodyPr/>
          <a:lstStyle>
            <a:lvl1pPr>
              <a:defRPr>
                <a:solidFill>
                  <a:srgbClr val="000000"/>
                </a:solidFill>
              </a:defRPr>
            </a:lvl1pPr>
            <a:lvl2pPr>
              <a:defRPr>
                <a:solidFill>
                  <a:srgbClr val="000000"/>
                </a:solidFill>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359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s and Pointers 2">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sz="2000" b="1" dirty="0">
                <a:solidFill>
                  <a:srgbClr val="00BE6D"/>
                </a:solidFill>
                <a:latin typeface="Montserrat" charset="0"/>
              </a:rPr>
              <a:t>Click to edit Master subtitle style</a:t>
            </a:r>
            <a:endParaRPr lang="en-US" dirty="0"/>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6356596" y="1692960"/>
            <a:ext cx="5129818" cy="4113453"/>
          </a:xfrm>
          <a:prstGeom prst="rect">
            <a:avLst/>
          </a:prstGeom>
        </p:spPr>
        <p:txBody>
          <a:bodyPr lIns="0" tIns="0" rIns="0" bIns="0"/>
          <a:lstStyle>
            <a:lvl1pPr marL="0" indent="0" algn="l">
              <a:lnSpc>
                <a:spcPct val="110000"/>
              </a:lnSpc>
              <a:spcBef>
                <a:spcPts val="0"/>
              </a:spcBef>
              <a:spcAft>
                <a:spcPts val="0"/>
              </a:spcAft>
              <a:buNone/>
              <a:defRPr sz="1400" b="1" baseline="0">
                <a:solidFill>
                  <a:srgbClr val="00BE6D"/>
                </a:solidFill>
                <a:latin typeface="Montserrat" pitchFamily="2" charset="77"/>
              </a:defRPr>
            </a:lvl1pPr>
            <a:lvl2pPr marL="0" indent="0" algn="l">
              <a:lnSpc>
                <a:spcPct val="110000"/>
              </a:lnSpc>
              <a:spcAft>
                <a:spcPts val="2000"/>
              </a:spcAft>
              <a:defRPr>
                <a:solidFill>
                  <a:srgbClr val="000000"/>
                </a:solidFill>
              </a:defRPr>
            </a:lvl2pPr>
            <a:lvl3pPr indent="0" algn="l">
              <a:lnSpc>
                <a:spcPct val="110000"/>
              </a:lnSpc>
              <a:defRPr/>
            </a:lvl3pPr>
          </a:lstStyle>
          <a:p>
            <a:pPr lvl="0"/>
            <a:r>
              <a:rPr lang="en-GB" dirty="0"/>
              <a:t>Click to edit Master text style</a:t>
            </a:r>
          </a:p>
          <a:p>
            <a:pPr lvl="1"/>
            <a:r>
              <a:rPr lang="en-US" sz="1100" dirty="0">
                <a:solidFill>
                  <a:srgbClr val="231F20"/>
                </a:solidFill>
                <a:latin typeface="Montserrat" charset="0"/>
                <a:ea typeface="Montserrat" charset="0"/>
                <a:cs typeface="Montserrat" charset="0"/>
              </a:rPr>
              <a:t>Second level</a:t>
            </a:r>
            <a:endParaRPr lang="en-GB" dirty="0"/>
          </a:p>
        </p:txBody>
      </p:sp>
      <p:sp>
        <p:nvSpPr>
          <p:cNvPr id="17" name="Title 16">
            <a:extLst>
              <a:ext uri="{FF2B5EF4-FFF2-40B4-BE49-F238E27FC236}">
                <a16:creationId xmlns:a16="http://schemas.microsoft.com/office/drawing/2014/main" id="{3C2DCFE6-4E3A-4411-ADB2-707879835124}"/>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82583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and Paragraph 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6356596" y="1692960"/>
            <a:ext cx="5129818" cy="4113453"/>
          </a:xfrm>
          <a:prstGeom prst="rect">
            <a:avLst/>
          </a:prstGeom>
        </p:spPr>
        <p:txBody>
          <a:bodyPr lIns="0" tIns="0" rIns="0" bIns="0"/>
          <a:lstStyle>
            <a:lvl1pPr marL="0" indent="0" algn="just">
              <a:lnSpc>
                <a:spcPct val="124000"/>
              </a:lnSpc>
              <a:spcBef>
                <a:spcPts val="0"/>
              </a:spcBef>
              <a:spcAft>
                <a:spcPts val="2000"/>
              </a:spcAft>
              <a:buNone/>
              <a:defRPr sz="1100" b="0" baseline="0">
                <a:solidFill>
                  <a:srgbClr val="000000"/>
                </a:solidFill>
                <a:latin typeface="Montserrat" pitchFamily="2" charset="77"/>
              </a:defRPr>
            </a:lvl1pPr>
          </a:lstStyle>
          <a:p>
            <a:pPr lvl="0"/>
            <a:r>
              <a:rPr lang="en-GB" dirty="0"/>
              <a:t>Click to edit Master text styles</a:t>
            </a:r>
          </a:p>
        </p:txBody>
      </p:sp>
      <p:sp>
        <p:nvSpPr>
          <p:cNvPr id="19" name="Title 18">
            <a:extLst>
              <a:ext uri="{FF2B5EF4-FFF2-40B4-BE49-F238E27FC236}">
                <a16:creationId xmlns:a16="http://schemas.microsoft.com/office/drawing/2014/main" id="{ED086D1A-C114-45FC-B7CD-48518CAED32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060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Image Blac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100" y="685831"/>
            <a:ext cx="5029144" cy="457194"/>
          </a:xfrm>
        </p:spPr>
        <p:txBody>
          <a:bodyPr vert="horz" lIns="91440" tIns="0" rIns="91440" bIns="0" rtlCol="0" anchor="ctr">
            <a:noAutofit/>
          </a:bodyPr>
          <a:lstStyle>
            <a:lvl1pPr algn="l">
              <a:defRPr lang="en-US" sz="2400">
                <a:solidFill>
                  <a:srgbClr val="FFFFFF"/>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8" y="1692961"/>
            <a:ext cx="5029145"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701099" y="3063246"/>
            <a:ext cx="4480512" cy="2651729"/>
          </a:xfrm>
          <a:prstGeom prst="rect">
            <a:avLst/>
          </a:prstGeom>
        </p:spPr>
        <p:txBody>
          <a:bodyPr lIns="0" tIns="0" rIns="0" bIns="0"/>
          <a:lstStyle>
            <a:lvl1pPr marL="137160" indent="-137160" algn="just">
              <a:lnSpc>
                <a:spcPct val="124000"/>
              </a:lnSpc>
              <a:spcBef>
                <a:spcPts val="0"/>
              </a:spcBef>
              <a:spcAft>
                <a:spcPts val="1000"/>
              </a:spcAft>
              <a:buClr>
                <a:srgbClr val="FFFFFF"/>
              </a:buClr>
              <a:buFont typeface="Montserrat" panose="00000500000000000000" pitchFamily="2" charset="0"/>
              <a:buChar char="‐"/>
              <a:defRPr sz="1400" b="1" spc="0" baseline="0">
                <a:solidFill>
                  <a:srgbClr val="FFFFFF"/>
                </a:solidFill>
                <a:latin typeface="Montserrat" pitchFamily="2" charset="77"/>
              </a:defRPr>
            </a:lvl1pPr>
          </a:lstStyle>
          <a:p>
            <a:pPr lvl="0"/>
            <a:r>
              <a:rPr lang="en-GB" dirty="0"/>
              <a:t>Click to edit Master text styles</a:t>
            </a:r>
          </a:p>
        </p:txBody>
      </p:sp>
      <p:pic>
        <p:nvPicPr>
          <p:cNvPr id="8" name="Picture 7">
            <a:extLst>
              <a:ext uri="{FF2B5EF4-FFF2-40B4-BE49-F238E27FC236}">
                <a16:creationId xmlns:a16="http://schemas.microsoft.com/office/drawing/2014/main" id="{AACD0CD4-A35F-4BCD-8CBE-B4EF3B4EA2F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23775" y="6172170"/>
            <a:ext cx="368763" cy="368763"/>
          </a:xfrm>
          <a:prstGeom prst="rect">
            <a:avLst/>
          </a:prstGeom>
        </p:spPr>
      </p:pic>
      <p:grpSp>
        <p:nvGrpSpPr>
          <p:cNvPr id="9" name="Group 8">
            <a:extLst>
              <a:ext uri="{FF2B5EF4-FFF2-40B4-BE49-F238E27FC236}">
                <a16:creationId xmlns:a16="http://schemas.microsoft.com/office/drawing/2014/main" id="{C0396112-C6A7-4BE3-AE12-969497D6B52C}"/>
              </a:ext>
            </a:extLst>
          </p:cNvPr>
          <p:cNvGrpSpPr/>
          <p:nvPr userDrawn="1"/>
        </p:nvGrpSpPr>
        <p:grpSpPr>
          <a:xfrm>
            <a:off x="426782" y="502300"/>
            <a:ext cx="182878" cy="183530"/>
            <a:chOff x="1524050" y="320074"/>
            <a:chExt cx="182878" cy="183530"/>
          </a:xfrm>
        </p:grpSpPr>
        <p:cxnSp>
          <p:nvCxnSpPr>
            <p:cNvPr id="10" name="Straight Connector 9">
              <a:extLst>
                <a:ext uri="{FF2B5EF4-FFF2-40B4-BE49-F238E27FC236}">
                  <a16:creationId xmlns:a16="http://schemas.microsoft.com/office/drawing/2014/main" id="{C4D913F3-CD67-47B4-B609-DEBFC649A888}"/>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B0E39D-F5F1-4C4E-8B2A-14A5A9B2DA56}"/>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C89458FB-50BF-42AA-8990-38FEDED0DE58}"/>
              </a:ext>
            </a:extLst>
          </p:cNvPr>
          <p:cNvCxnSpPr>
            <a:cxnSpLocks/>
          </p:cNvCxnSpPr>
          <p:nvPr userDrawn="1"/>
        </p:nvCxnSpPr>
        <p:spPr>
          <a:xfrm>
            <a:off x="701098" y="1325903"/>
            <a:ext cx="5029146" cy="0"/>
          </a:xfrm>
          <a:prstGeom prst="line">
            <a:avLst/>
          </a:prstGeom>
          <a:ln w="31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DC8DEC8C-A81D-4184-A09C-FD5E449AE6BB}"/>
              </a:ext>
            </a:extLst>
          </p:cNvPr>
          <p:cNvSpPr>
            <a:spLocks noGrp="1"/>
          </p:cNvSpPr>
          <p:nvPr>
            <p:ph type="pic" sz="quarter" idx="18"/>
          </p:nvPr>
        </p:nvSpPr>
        <p:spPr>
          <a:xfrm>
            <a:off x="6096000" y="0"/>
            <a:ext cx="6095999" cy="6858000"/>
          </a:xfrm>
          <a:solidFill>
            <a:schemeClr val="bg1">
              <a:lumMod val="95000"/>
            </a:schemeClr>
          </a:solidFill>
        </p:spPr>
        <p:txBody>
          <a:bodyPr anchor="ctr"/>
          <a:lstStyle>
            <a:lvl1pPr algn="ctr">
              <a:buNone/>
              <a:defRPr sz="1200" b="0" cap="all" baseline="0">
                <a:solidFill>
                  <a:srgbClr val="000000"/>
                </a:solidFill>
              </a:defRPr>
            </a:lvl1pPr>
          </a:lstStyle>
          <a:p>
            <a:endParaRPr lang="en-US"/>
          </a:p>
        </p:txBody>
      </p:sp>
    </p:spTree>
    <p:extLst>
      <p:ext uri="{BB962C8B-B14F-4D97-AF65-F5344CB8AC3E}">
        <p14:creationId xmlns:p14="http://schemas.microsoft.com/office/powerpoint/2010/main" val="153856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Imag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100" y="685831"/>
            <a:ext cx="5029144" cy="457194"/>
          </a:xfrm>
        </p:spPr>
        <p:txBody>
          <a:bodyPr vert="horz" lIns="91440" tIns="0" rIns="91440" bIns="0" rtlCol="0" anchor="ctr">
            <a:noAutofit/>
          </a:bodyPr>
          <a:lstStyle>
            <a:lvl1pPr algn="l">
              <a:defRPr lang="en-US" sz="2400">
                <a:solidFill>
                  <a:srgbClr val="231F20"/>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8" y="1692961"/>
            <a:ext cx="5029145"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701098" y="3063247"/>
            <a:ext cx="5029145" cy="2194534"/>
          </a:xfrm>
          <a:prstGeom prst="rect">
            <a:avLst/>
          </a:prstGeom>
        </p:spPr>
        <p:txBody>
          <a:bodyPr lIns="0" tIns="0" rIns="0" bIns="0"/>
          <a:lstStyle>
            <a:lvl1pPr marL="0" indent="0" algn="just">
              <a:lnSpc>
                <a:spcPct val="124000"/>
              </a:lnSpc>
              <a:spcBef>
                <a:spcPts val="0"/>
              </a:spcBef>
              <a:spcAft>
                <a:spcPts val="2000"/>
              </a:spcAft>
              <a:buNone/>
              <a:defRPr sz="1100" b="0" baseline="0">
                <a:solidFill>
                  <a:srgbClr val="000000"/>
                </a:solidFill>
                <a:latin typeface="Montserrat" pitchFamily="2" charset="77"/>
              </a:defRPr>
            </a:lvl1pPr>
          </a:lstStyle>
          <a:p>
            <a:pPr lvl="0"/>
            <a:r>
              <a:rPr lang="en-GB" dirty="0"/>
              <a:t>Click to edit Master text styles</a:t>
            </a:r>
          </a:p>
        </p:txBody>
      </p:sp>
      <p:pic>
        <p:nvPicPr>
          <p:cNvPr id="8" name="Picture 7">
            <a:extLst>
              <a:ext uri="{FF2B5EF4-FFF2-40B4-BE49-F238E27FC236}">
                <a16:creationId xmlns:a16="http://schemas.microsoft.com/office/drawing/2014/main" id="{AACD0CD4-A35F-4BCD-8CBE-B4EF3B4EA2F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grpSp>
        <p:nvGrpSpPr>
          <p:cNvPr id="9" name="Group 8">
            <a:extLst>
              <a:ext uri="{FF2B5EF4-FFF2-40B4-BE49-F238E27FC236}">
                <a16:creationId xmlns:a16="http://schemas.microsoft.com/office/drawing/2014/main" id="{C0396112-C6A7-4BE3-AE12-969497D6B52C}"/>
              </a:ext>
            </a:extLst>
          </p:cNvPr>
          <p:cNvGrpSpPr/>
          <p:nvPr userDrawn="1"/>
        </p:nvGrpSpPr>
        <p:grpSpPr>
          <a:xfrm>
            <a:off x="426782" y="502300"/>
            <a:ext cx="182878" cy="183530"/>
            <a:chOff x="1524050" y="320074"/>
            <a:chExt cx="182878" cy="183530"/>
          </a:xfrm>
        </p:grpSpPr>
        <p:cxnSp>
          <p:nvCxnSpPr>
            <p:cNvPr id="10" name="Straight Connector 9">
              <a:extLst>
                <a:ext uri="{FF2B5EF4-FFF2-40B4-BE49-F238E27FC236}">
                  <a16:creationId xmlns:a16="http://schemas.microsoft.com/office/drawing/2014/main" id="{C4D913F3-CD67-47B4-B609-DEBFC649A888}"/>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B0E39D-F5F1-4C4E-8B2A-14A5A9B2DA56}"/>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C89458FB-50BF-42AA-8990-38FEDED0DE58}"/>
              </a:ext>
            </a:extLst>
          </p:cNvPr>
          <p:cNvCxnSpPr>
            <a:cxnSpLocks/>
          </p:cNvCxnSpPr>
          <p:nvPr userDrawn="1"/>
        </p:nvCxnSpPr>
        <p:spPr>
          <a:xfrm>
            <a:off x="701098" y="1325903"/>
            <a:ext cx="5029146" cy="0"/>
          </a:xfrm>
          <a:prstGeom prst="line">
            <a:avLst/>
          </a:prstGeom>
          <a:ln w="3175">
            <a:solidFill>
              <a:srgbClr val="231F20"/>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DC8DEC8C-A81D-4184-A09C-FD5E449AE6BB}"/>
              </a:ext>
            </a:extLst>
          </p:cNvPr>
          <p:cNvSpPr>
            <a:spLocks noGrp="1"/>
          </p:cNvSpPr>
          <p:nvPr>
            <p:ph type="pic" sz="quarter" idx="18"/>
          </p:nvPr>
        </p:nvSpPr>
        <p:spPr>
          <a:xfrm>
            <a:off x="6096000" y="0"/>
            <a:ext cx="6095999" cy="6858000"/>
          </a:xfrm>
          <a:solidFill>
            <a:schemeClr val="bg1">
              <a:lumMod val="95000"/>
            </a:schemeClr>
          </a:solidFill>
        </p:spPr>
        <p:txBody>
          <a:bodyPr anchor="ctr"/>
          <a:lstStyle>
            <a:lvl1pPr algn="ctr">
              <a:buNone/>
              <a:defRPr sz="1200" b="0" cap="all" baseline="0">
                <a:solidFill>
                  <a:srgbClr val="000000"/>
                </a:solidFill>
              </a:defRPr>
            </a:lvl1pPr>
          </a:lstStyle>
          <a:p>
            <a:endParaRPr lang="en-US"/>
          </a:p>
        </p:txBody>
      </p:sp>
    </p:spTree>
    <p:extLst>
      <p:ext uri="{BB962C8B-B14F-4D97-AF65-F5344CB8AC3E}">
        <p14:creationId xmlns:p14="http://schemas.microsoft.com/office/powerpoint/2010/main" val="1414383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480CCCB-A62E-9445-8634-19B8EA969782}"/>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grpSp>
        <p:nvGrpSpPr>
          <p:cNvPr id="7" name="Group 6">
            <a:extLst>
              <a:ext uri="{FF2B5EF4-FFF2-40B4-BE49-F238E27FC236}">
                <a16:creationId xmlns:a16="http://schemas.microsoft.com/office/drawing/2014/main" id="{5866B4FD-74E8-419F-8E6A-45EFA3BE2ED6}"/>
              </a:ext>
            </a:extLst>
          </p:cNvPr>
          <p:cNvGrpSpPr/>
          <p:nvPr userDrawn="1"/>
        </p:nvGrpSpPr>
        <p:grpSpPr>
          <a:xfrm>
            <a:off x="426782" y="502300"/>
            <a:ext cx="182878" cy="183530"/>
            <a:chOff x="1524050" y="320074"/>
            <a:chExt cx="182878" cy="183530"/>
          </a:xfrm>
        </p:grpSpPr>
        <p:cxnSp>
          <p:nvCxnSpPr>
            <p:cNvPr id="8" name="Straight Connector 7">
              <a:extLst>
                <a:ext uri="{FF2B5EF4-FFF2-40B4-BE49-F238E27FC236}">
                  <a16:creationId xmlns:a16="http://schemas.microsoft.com/office/drawing/2014/main" id="{6E2426BB-5402-47CB-B18B-EB7A18E34B49}"/>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3C5FACC-32D3-42C6-8A2A-1CF09CBAD1BF}"/>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C636E56E-DEFE-422C-9CFF-2AC0EF7650CC}"/>
              </a:ext>
            </a:extLst>
          </p:cNvPr>
          <p:cNvCxnSpPr>
            <a:cxnSpLocks/>
          </p:cNvCxnSpPr>
          <p:nvPr userDrawn="1"/>
        </p:nvCxnSpPr>
        <p:spPr>
          <a:xfrm>
            <a:off x="701098" y="1325903"/>
            <a:ext cx="10789920" cy="0"/>
          </a:xfrm>
          <a:prstGeom prst="line">
            <a:avLst/>
          </a:prstGeom>
          <a:ln w="3175">
            <a:solidFill>
              <a:srgbClr val="231F2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1CD77317-A568-4B95-8E30-4EDB7302E448}"/>
              </a:ext>
            </a:extLst>
          </p:cNvPr>
          <p:cNvSpPr>
            <a:spLocks noGrp="1"/>
          </p:cNvSpPr>
          <p:nvPr>
            <p:ph type="title"/>
          </p:nvPr>
        </p:nvSpPr>
        <p:spPr>
          <a:xfrm>
            <a:off x="700983" y="685830"/>
            <a:ext cx="9326894" cy="457200"/>
          </a:xfrm>
          <a:prstGeom prst="rect">
            <a:avLst/>
          </a:prstGeom>
        </p:spPr>
        <p:txBody>
          <a:bodyPr vert="horz" lIns="91440" tIns="0" rIns="91440" bIns="0" rtlCol="0" anchor="ctr">
            <a:noAutofit/>
          </a:body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4" name="Text Placeholder 3">
            <a:extLst>
              <a:ext uri="{FF2B5EF4-FFF2-40B4-BE49-F238E27FC236}">
                <a16:creationId xmlns:a16="http://schemas.microsoft.com/office/drawing/2014/main" id="{F3A6F262-CD67-49FA-8B17-9A15E803435D}"/>
              </a:ext>
            </a:extLst>
          </p:cNvPr>
          <p:cNvSpPr>
            <a:spLocks noGrp="1"/>
          </p:cNvSpPr>
          <p:nvPr>
            <p:ph type="body" idx="1"/>
          </p:nvPr>
        </p:nvSpPr>
        <p:spPr>
          <a:xfrm>
            <a:off x="609660" y="1600225"/>
            <a:ext cx="9418217" cy="4576738"/>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p:txBody>
      </p:sp>
      <p:sp>
        <p:nvSpPr>
          <p:cNvPr id="6" name="Footer Placeholder 5">
            <a:extLst>
              <a:ext uri="{FF2B5EF4-FFF2-40B4-BE49-F238E27FC236}">
                <a16:creationId xmlns:a16="http://schemas.microsoft.com/office/drawing/2014/main" id="{FD6BDE65-696E-4D16-93B1-09F5E24587A8}"/>
              </a:ext>
            </a:extLst>
          </p:cNvPr>
          <p:cNvSpPr>
            <a:spLocks noGrp="1"/>
          </p:cNvSpPr>
          <p:nvPr>
            <p:ph type="ftr" sz="quarter" idx="3"/>
          </p:nvPr>
        </p:nvSpPr>
        <p:spPr>
          <a:xfrm>
            <a:off x="7924780" y="6353386"/>
            <a:ext cx="3200366" cy="184524"/>
          </a:xfrm>
          <a:prstGeom prst="rect">
            <a:avLst/>
          </a:prstGeom>
        </p:spPr>
        <p:txBody>
          <a:bodyPr vert="horz" lIns="0" tIns="0" rIns="0" bIns="0" rtlCol="0" anchor="ctr"/>
          <a:lstStyle>
            <a:lvl1pPr algn="ctr">
              <a:defRPr lang="en-US" sz="1100" b="0" dirty="0">
                <a:solidFill>
                  <a:srgbClr val="00BE6D"/>
                </a:solidFill>
                <a:latin typeface="Montserrat" panose="00000500000000000000" pitchFamily="2" charset="0"/>
              </a:defRPr>
            </a:lvl1pPr>
          </a:lstStyle>
          <a:p>
            <a:pPr algn="r"/>
            <a:r>
              <a:rPr lang="en-US" dirty="0"/>
              <a:t>Footer Line</a:t>
            </a:r>
            <a:endParaRPr lang="en-US" b="1" dirty="0"/>
          </a:p>
        </p:txBody>
      </p:sp>
      <p:sp>
        <p:nvSpPr>
          <p:cNvPr id="12" name="Date Placeholder 11">
            <a:extLst>
              <a:ext uri="{FF2B5EF4-FFF2-40B4-BE49-F238E27FC236}">
                <a16:creationId xmlns:a16="http://schemas.microsoft.com/office/drawing/2014/main" id="{89851605-7F6A-4018-938B-2BD7FB3304C5}"/>
              </a:ext>
            </a:extLst>
          </p:cNvPr>
          <p:cNvSpPr>
            <a:spLocks noGrp="1"/>
          </p:cNvSpPr>
          <p:nvPr>
            <p:ph type="dt" sz="half" idx="2"/>
          </p:nvPr>
        </p:nvSpPr>
        <p:spPr>
          <a:xfrm>
            <a:off x="11442959" y="135561"/>
            <a:ext cx="640073" cy="184524"/>
          </a:xfrm>
          <a:prstGeom prst="rect">
            <a:avLst/>
          </a:prstGeom>
          <a:solidFill>
            <a:srgbClr val="00BE6D"/>
          </a:solidFill>
        </p:spPr>
        <p:txBody>
          <a:bodyPr vert="horz" lIns="91440" tIns="91440" rIns="91440" bIns="91440" rtlCol="0" anchor="ctr"/>
          <a:lstStyle>
            <a:lvl1pPr algn="ctr">
              <a:defRPr lang="en-US" sz="800" b="0" cap="all" spc="100" baseline="0" smtClean="0">
                <a:solidFill>
                  <a:srgbClr val="FFFFFF"/>
                </a:solidFill>
                <a:latin typeface="Montserrat" panose="00000500000000000000" pitchFamily="2" charset="0"/>
              </a:defRPr>
            </a:lvl1pPr>
          </a:lstStyle>
          <a:p>
            <a:r>
              <a:rPr lang="en-US" dirty="0"/>
              <a:t>Jan-21</a:t>
            </a:r>
          </a:p>
        </p:txBody>
      </p:sp>
      <p:sp>
        <p:nvSpPr>
          <p:cNvPr id="13" name="Slide Number Placeholder 12">
            <a:extLst>
              <a:ext uri="{FF2B5EF4-FFF2-40B4-BE49-F238E27FC236}">
                <a16:creationId xmlns:a16="http://schemas.microsoft.com/office/drawing/2014/main" id="{C8C0C1E0-CBFA-4B4C-8742-EFF277A0E387}"/>
              </a:ext>
            </a:extLst>
          </p:cNvPr>
          <p:cNvSpPr>
            <a:spLocks noGrp="1"/>
          </p:cNvSpPr>
          <p:nvPr>
            <p:ph type="sldNum" sz="quarter" idx="4"/>
          </p:nvPr>
        </p:nvSpPr>
        <p:spPr>
          <a:xfrm>
            <a:off x="11216585" y="6353382"/>
            <a:ext cx="365786" cy="184533"/>
          </a:xfrm>
          <a:prstGeom prst="rect">
            <a:avLst/>
          </a:prstGeom>
        </p:spPr>
        <p:txBody>
          <a:bodyPr vert="horz" lIns="0" tIns="0" rIns="0" bIns="0" rtlCol="0" anchor="ctr"/>
          <a:lstStyle>
            <a:lvl1pPr algn="r">
              <a:defRPr lang="en-US" sz="1100" b="1" smtClean="0">
                <a:solidFill>
                  <a:srgbClr val="000000"/>
                </a:solidFill>
                <a:latin typeface="Montserrat" panose="00000500000000000000" pitchFamily="2" charset="0"/>
              </a:defRPr>
            </a:lvl1pPr>
          </a:lstStyle>
          <a:p>
            <a:fld id="{8E620370-C621-4261-9B3E-A148FC4303D2}" type="slidenum">
              <a:rPr lang="en-US" smtClean="0"/>
              <a:pPr/>
              <a:t>‹#›</a:t>
            </a:fld>
            <a:endParaRPr lang="en-US" dirty="0"/>
          </a:p>
        </p:txBody>
      </p:sp>
    </p:spTree>
    <p:extLst>
      <p:ext uri="{BB962C8B-B14F-4D97-AF65-F5344CB8AC3E}">
        <p14:creationId xmlns:p14="http://schemas.microsoft.com/office/powerpoint/2010/main" val="368975534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748" r:id="rId3"/>
    <p:sldLayoutId id="2147483749" r:id="rId4"/>
    <p:sldLayoutId id="2147483747" r:id="rId5"/>
    <p:sldLayoutId id="2147483712" r:id="rId6"/>
    <p:sldLayoutId id="2147483701" r:id="rId7"/>
    <p:sldLayoutId id="2147483714" r:id="rId8"/>
    <p:sldLayoutId id="2147483713" r:id="rId9"/>
    <p:sldLayoutId id="2147483715" r:id="rId10"/>
    <p:sldLayoutId id="2147483717" r:id="rId11"/>
    <p:sldLayoutId id="2147483718" r:id="rId12"/>
    <p:sldLayoutId id="2147483722" r:id="rId13"/>
    <p:sldLayoutId id="2147483723" r:id="rId14"/>
    <p:sldLayoutId id="2147483676" r:id="rId15"/>
    <p:sldLayoutId id="2147483742" r:id="rId16"/>
    <p:sldLayoutId id="2147483743" r:id="rId17"/>
    <p:sldLayoutId id="2147483750" r:id="rId18"/>
    <p:sldLayoutId id="2147483751" r:id="rId19"/>
  </p:sldLayoutIdLst>
  <p:txStyles>
    <p:titleStyle>
      <a:lvl1pPr algn="l" defTabSz="914400" rtl="0" eaLnBrk="1" latinLnBrk="0" hangingPunct="1">
        <a:lnSpc>
          <a:spcPct val="90000"/>
        </a:lnSpc>
        <a:spcBef>
          <a:spcPct val="0"/>
        </a:spcBef>
        <a:buNone/>
        <a:defRPr lang="en-US" sz="2800" b="1" i="0" kern="1200" baseline="0" smtClean="0">
          <a:solidFill>
            <a:srgbClr val="000000"/>
          </a:solidFill>
          <a:latin typeface="Montserrat" pitchFamily="2" charset="77"/>
          <a:ea typeface="+mn-ea"/>
          <a:cs typeface="+mn-cs"/>
        </a:defRPr>
      </a:lvl1pPr>
    </p:titleStyle>
    <p:bodyStyle>
      <a:lvl1pPr marL="228600" indent="-228600" algn="l" defTabSz="914400" rtl="0" eaLnBrk="1" latinLnBrk="0" hangingPunct="1">
        <a:lnSpc>
          <a:spcPct val="110000"/>
        </a:lnSpc>
        <a:spcBef>
          <a:spcPts val="1000"/>
        </a:spcBef>
        <a:buClr>
          <a:srgbClr val="00BE6D"/>
        </a:buClr>
        <a:buFont typeface="Montserrat" panose="00000500000000000000" pitchFamily="2" charset="0"/>
        <a:buChar char="‐"/>
        <a:defRPr sz="1400" b="1" kern="1200" spc="100" baseline="0">
          <a:solidFill>
            <a:srgbClr val="000000"/>
          </a:solidFill>
          <a:latin typeface="Montserrat" panose="00000500000000000000" pitchFamily="2" charset="0"/>
          <a:ea typeface="+mn-ea"/>
          <a:cs typeface="+mn-cs"/>
        </a:defRPr>
      </a:lvl1pPr>
      <a:lvl2pPr marL="228600" indent="0" algn="l" defTabSz="914400" rtl="0" eaLnBrk="1" latinLnBrk="0" hangingPunct="1">
        <a:lnSpc>
          <a:spcPct val="110000"/>
        </a:lnSpc>
        <a:spcBef>
          <a:spcPts val="0"/>
        </a:spcBef>
        <a:spcAft>
          <a:spcPts val="500"/>
        </a:spcAft>
        <a:buClr>
          <a:srgbClr val="00BE6D"/>
        </a:buClr>
        <a:buFont typeface="Montserrat" panose="00000500000000000000" pitchFamily="2" charset="0"/>
        <a:buNone/>
        <a:defRPr sz="1100" kern="1200" spc="100" baseline="0">
          <a:solidFill>
            <a:srgbClr val="000000"/>
          </a:solidFill>
          <a:latin typeface="Montserrat" panose="00000500000000000000" pitchFamily="2" charset="0"/>
          <a:ea typeface="+mn-ea"/>
          <a:cs typeface="+mn-cs"/>
        </a:defRPr>
      </a:lvl2pPr>
      <a:lvl3pPr marL="1143000" indent="-228600" algn="l" defTabSz="914400" rtl="0" eaLnBrk="1" latinLnBrk="0" hangingPunct="1">
        <a:lnSpc>
          <a:spcPct val="110000"/>
        </a:lnSpc>
        <a:spcBef>
          <a:spcPts val="500"/>
        </a:spcBef>
        <a:buClr>
          <a:srgbClr val="00BE6D"/>
        </a:buClr>
        <a:buFont typeface="Montserrat" panose="00000500000000000000" pitchFamily="2" charset="0"/>
        <a:buChar char="‐"/>
        <a:defRPr sz="1100" kern="1200" spc="100" baseline="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10000"/>
        </a:lnSpc>
        <a:spcBef>
          <a:spcPts val="500"/>
        </a:spcBef>
        <a:buClr>
          <a:srgbClr val="00BE6D"/>
        </a:buClr>
        <a:buFont typeface="Montserrat" panose="00000500000000000000" pitchFamily="2" charset="0"/>
        <a:buChar char="‐"/>
        <a:defRPr sz="1100" kern="1200" spc="100" baseline="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10000"/>
        </a:lnSpc>
        <a:spcBef>
          <a:spcPts val="500"/>
        </a:spcBef>
        <a:buClr>
          <a:srgbClr val="00BE6D"/>
        </a:buClr>
        <a:buFont typeface="Montserrat" panose="00000500000000000000" pitchFamily="2" charset="0"/>
        <a:buChar char="‐"/>
        <a:defRPr sz="1100" kern="1200" spc="100" baseline="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13.jpg"/><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amzn.to/34clXXh"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53.jpeg"/><Relationship Id="rId5" Type="http://schemas.openxmlformats.org/officeDocument/2006/relationships/hyperlink" Target="https://amzn.to/3rqCU9K" TargetMode="External"/><Relationship Id="rId4" Type="http://schemas.openxmlformats.org/officeDocument/2006/relationships/image" Target="../media/image52.jpeg"/></Relationships>
</file>

<file path=ppt/slides/_rels/slide28.xml.rels><?xml version="1.0" encoding="UTF-8" standalone="yes"?>
<Relationships xmlns="http://schemas.openxmlformats.org/package/2006/relationships"><Relationship Id="rId3" Type="http://schemas.openxmlformats.org/officeDocument/2006/relationships/hyperlink" Target="https://kk.org/thetechnium/1000-true-fans/" TargetMode="External"/><Relationship Id="rId7"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hyperlink" Target="https://unmistakablecreative.com/1000-true-fans/" TargetMode="External"/><Relationship Id="rId5" Type="http://schemas.openxmlformats.org/officeDocument/2006/relationships/image" Target="../media/image55.png"/><Relationship Id="rId4" Type="http://schemas.openxmlformats.org/officeDocument/2006/relationships/image" Target="../media/image54.gif"/></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7.jpg"/><Relationship Id="rId7" Type="http://schemas.openxmlformats.org/officeDocument/2006/relationships/diagramColors" Target="../diagrams/colors1.xml"/><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8.xml"/><Relationship Id="rId1" Type="http://schemas.openxmlformats.org/officeDocument/2006/relationships/slideLayout" Target="../slideLayouts/slideLayout19.xml"/><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66DA66-D00F-4E8F-9BA3-E80C98F890C0}"/>
              </a:ext>
            </a:extLst>
          </p:cNvPr>
          <p:cNvSpPr>
            <a:spLocks noGrp="1"/>
          </p:cNvSpPr>
          <p:nvPr>
            <p:ph type="title"/>
          </p:nvPr>
        </p:nvSpPr>
        <p:spPr>
          <a:xfrm>
            <a:off x="518221" y="5840876"/>
            <a:ext cx="11795631" cy="1005834"/>
          </a:xfrm>
        </p:spPr>
        <p:txBody>
          <a:bodyPr/>
          <a:lstStyle/>
          <a:p>
            <a:r>
              <a:rPr lang="en-US" dirty="0"/>
              <a:t>Module 6-</a:t>
            </a:r>
            <a:r>
              <a:rPr lang="en-IN" dirty="0"/>
              <a:t>Concept Development and Testing</a:t>
            </a:r>
            <a:br>
              <a:rPr lang="en-US" dirty="0"/>
            </a:br>
            <a:r>
              <a:rPr lang="en-US" dirty="0"/>
              <a:t>Office Hours with Raunak Goyal </a:t>
            </a:r>
            <a:br>
              <a:rPr lang="en-US" dirty="0"/>
            </a:br>
            <a:r>
              <a:rPr lang="en-US" dirty="0"/>
              <a:t>Nov 18, 2023</a:t>
            </a:r>
          </a:p>
        </p:txBody>
      </p:sp>
      <p:pic>
        <p:nvPicPr>
          <p:cNvPr id="3" name="Google Shape;89;p1">
            <a:extLst>
              <a:ext uri="{FF2B5EF4-FFF2-40B4-BE49-F238E27FC236}">
                <a16:creationId xmlns:a16="http://schemas.microsoft.com/office/drawing/2014/main" id="{61E85CCC-DB43-D14B-B3BE-644964C624FD}"/>
              </a:ext>
            </a:extLst>
          </p:cNvPr>
          <p:cNvPicPr preferRelativeResize="0"/>
          <p:nvPr/>
        </p:nvPicPr>
        <p:blipFill rotWithShape="1">
          <a:blip r:embed="rId3">
            <a:alphaModFix/>
          </a:blip>
          <a:srcRect/>
          <a:stretch/>
        </p:blipFill>
        <p:spPr>
          <a:xfrm>
            <a:off x="0" y="1936668"/>
            <a:ext cx="12192000" cy="3746547"/>
          </a:xfrm>
          <a:prstGeom prst="rect">
            <a:avLst/>
          </a:prstGeom>
          <a:noFill/>
          <a:ln>
            <a:noFill/>
          </a:ln>
        </p:spPr>
      </p:pic>
    </p:spTree>
    <p:extLst>
      <p:ext uri="{BB962C8B-B14F-4D97-AF65-F5344CB8AC3E}">
        <p14:creationId xmlns:p14="http://schemas.microsoft.com/office/powerpoint/2010/main" val="1516477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85524" y="450885"/>
            <a:ext cx="10485072"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FORMULATING CONCEPT TESTING QUESTIONS</a:t>
            </a:r>
            <a:endParaRPr sz="3200" b="1" dirty="0">
              <a:solidFill>
                <a:schemeClr val="accent1"/>
              </a:solidFill>
              <a:latin typeface="+mj-lt"/>
              <a:ea typeface="Arial"/>
              <a:cs typeface="Arial"/>
              <a:sym typeface="Arial"/>
            </a:endParaRPr>
          </a:p>
        </p:txBody>
      </p:sp>
      <p:pic>
        <p:nvPicPr>
          <p:cNvPr id="17" name="Picture 16">
            <a:extLst>
              <a:ext uri="{FF2B5EF4-FFF2-40B4-BE49-F238E27FC236}">
                <a16:creationId xmlns:a16="http://schemas.microsoft.com/office/drawing/2014/main" id="{2A19349F-D54E-F64B-89F0-BEED4CF6F748}"/>
              </a:ext>
            </a:extLst>
          </p:cNvPr>
          <p:cNvPicPr>
            <a:picLocks noChangeAspect="1"/>
          </p:cNvPicPr>
          <p:nvPr/>
        </p:nvPicPr>
        <p:blipFill>
          <a:blip r:embed="rId3">
            <a:clrChange>
              <a:clrFrom>
                <a:srgbClr val="F2F2F2"/>
              </a:clrFrom>
              <a:clrTo>
                <a:srgbClr val="F2F2F2">
                  <a:alpha val="0"/>
                </a:srgbClr>
              </a:clrTo>
            </a:clrChange>
          </a:blip>
          <a:stretch>
            <a:fillRect/>
          </a:stretch>
        </p:blipFill>
        <p:spPr>
          <a:xfrm>
            <a:off x="548763" y="1802801"/>
            <a:ext cx="1323975" cy="1276350"/>
          </a:xfrm>
          <a:prstGeom prst="rect">
            <a:avLst/>
          </a:prstGeom>
          <a:ln w="19050">
            <a:solidFill>
              <a:schemeClr val="tx1"/>
            </a:solidFill>
          </a:ln>
        </p:spPr>
      </p:pic>
      <p:sp>
        <p:nvSpPr>
          <p:cNvPr id="18" name="TextBox 17">
            <a:extLst>
              <a:ext uri="{FF2B5EF4-FFF2-40B4-BE49-F238E27FC236}">
                <a16:creationId xmlns:a16="http://schemas.microsoft.com/office/drawing/2014/main" id="{CB357ED6-BC14-7E44-B281-D0627599F1D9}"/>
              </a:ext>
            </a:extLst>
          </p:cNvPr>
          <p:cNvSpPr txBox="1"/>
          <p:nvPr/>
        </p:nvSpPr>
        <p:spPr>
          <a:xfrm>
            <a:off x="453841" y="3079151"/>
            <a:ext cx="1734207" cy="646331"/>
          </a:xfrm>
          <a:prstGeom prst="rect">
            <a:avLst/>
          </a:prstGeom>
          <a:noFill/>
        </p:spPr>
        <p:txBody>
          <a:bodyPr wrap="square" rtlCol="0">
            <a:spAutoFit/>
          </a:bodyPr>
          <a:lstStyle/>
          <a:p>
            <a:r>
              <a:rPr lang="en-US" dirty="0"/>
              <a:t>New Model Vacuum Cleaner</a:t>
            </a:r>
          </a:p>
        </p:txBody>
      </p:sp>
      <p:sp>
        <p:nvSpPr>
          <p:cNvPr id="19" name="TextBox 18">
            <a:extLst>
              <a:ext uri="{FF2B5EF4-FFF2-40B4-BE49-F238E27FC236}">
                <a16:creationId xmlns:a16="http://schemas.microsoft.com/office/drawing/2014/main" id="{F0156B6B-C4BD-AF40-8239-3533715FE869}"/>
              </a:ext>
            </a:extLst>
          </p:cNvPr>
          <p:cNvSpPr txBox="1"/>
          <p:nvPr/>
        </p:nvSpPr>
        <p:spPr>
          <a:xfrm>
            <a:off x="2755608" y="1876851"/>
            <a:ext cx="1828800" cy="1323439"/>
          </a:xfrm>
          <a:prstGeom prst="rect">
            <a:avLst/>
          </a:prstGeom>
          <a:noFill/>
          <a:ln>
            <a:solidFill>
              <a:schemeClr val="tx1"/>
            </a:solidFill>
          </a:ln>
        </p:spPr>
        <p:txBody>
          <a:bodyPr wrap="square">
            <a:spAutoFit/>
          </a:bodyPr>
          <a:lstStyle/>
          <a:p>
            <a:r>
              <a:rPr lang="en-US" sz="1600" b="0" i="0" dirty="0">
                <a:solidFill>
                  <a:srgbClr val="2A3036"/>
                </a:solidFill>
                <a:effectLst/>
                <a:latin typeface="calibre"/>
              </a:rPr>
              <a:t>Each different type of concept testing comes with its own subset of suitable goals</a:t>
            </a:r>
            <a:endParaRPr lang="en-US" sz="1600" dirty="0"/>
          </a:p>
        </p:txBody>
      </p:sp>
      <p:sp>
        <p:nvSpPr>
          <p:cNvPr id="20" name="TextBox 19">
            <a:extLst>
              <a:ext uri="{FF2B5EF4-FFF2-40B4-BE49-F238E27FC236}">
                <a16:creationId xmlns:a16="http://schemas.microsoft.com/office/drawing/2014/main" id="{9390D479-EBC1-A541-A035-A8DB1F997E08}"/>
              </a:ext>
            </a:extLst>
          </p:cNvPr>
          <p:cNvSpPr txBox="1"/>
          <p:nvPr/>
        </p:nvSpPr>
        <p:spPr>
          <a:xfrm>
            <a:off x="5824630" y="1797784"/>
            <a:ext cx="6096000" cy="1631216"/>
          </a:xfrm>
          <a:prstGeom prst="rect">
            <a:avLst/>
          </a:prstGeom>
          <a:noFill/>
          <a:ln>
            <a:solidFill>
              <a:schemeClr val="tx1"/>
            </a:solidFill>
          </a:ln>
        </p:spPr>
        <p:txBody>
          <a:bodyPr wrap="square">
            <a:spAutoFit/>
          </a:bodyPr>
          <a:lstStyle/>
          <a:p>
            <a:pPr algn="l"/>
            <a:r>
              <a:rPr lang="en-US" sz="1600" b="1" i="0" dirty="0">
                <a:solidFill>
                  <a:srgbClr val="2A3036"/>
                </a:solidFill>
                <a:effectLst/>
                <a:latin typeface="calibre"/>
              </a:rPr>
              <a:t>Purpose of Goals</a:t>
            </a:r>
          </a:p>
          <a:p>
            <a:pPr lvl="1">
              <a:buFont typeface="Arial" panose="020B0604020202020204" pitchFamily="34" charset="0"/>
              <a:buChar char="•"/>
            </a:pPr>
            <a:r>
              <a:rPr lang="en-US" sz="1400" b="0" i="0" dirty="0">
                <a:solidFill>
                  <a:srgbClr val="2A3036"/>
                </a:solidFill>
                <a:effectLst/>
                <a:latin typeface="var(--font-family-calibre)"/>
              </a:rPr>
              <a:t>Quantifying how likely this product is to be purchased by the existing/newly identified market.</a:t>
            </a:r>
          </a:p>
          <a:p>
            <a:pPr lvl="1">
              <a:buFont typeface="Arial" panose="020B0604020202020204" pitchFamily="34" charset="0"/>
              <a:buChar char="•"/>
            </a:pPr>
            <a:r>
              <a:rPr lang="en-US" sz="1400" b="0" i="0" dirty="0">
                <a:solidFill>
                  <a:srgbClr val="2A3036"/>
                </a:solidFill>
                <a:effectLst/>
                <a:latin typeface="var(--font-family-calibre)"/>
              </a:rPr>
              <a:t>Determining how well this product will stand out among competitors’ products on shop shelves.</a:t>
            </a:r>
          </a:p>
          <a:p>
            <a:pPr lvl="1">
              <a:buFont typeface="Arial" panose="020B0604020202020204" pitchFamily="34" charset="0"/>
              <a:buChar char="•"/>
            </a:pPr>
            <a:r>
              <a:rPr lang="en-US" sz="1400" b="0" i="0" dirty="0">
                <a:solidFill>
                  <a:srgbClr val="2A3036"/>
                </a:solidFill>
                <a:effectLst/>
                <a:latin typeface="var(--font-family-calibre)"/>
              </a:rPr>
              <a:t>Discovering which feature would most likely encourage current customers to renew their membership, subscription or purchase with you. </a:t>
            </a:r>
          </a:p>
        </p:txBody>
      </p:sp>
      <p:sp>
        <p:nvSpPr>
          <p:cNvPr id="21" name="TextBox 20">
            <a:extLst>
              <a:ext uri="{FF2B5EF4-FFF2-40B4-BE49-F238E27FC236}">
                <a16:creationId xmlns:a16="http://schemas.microsoft.com/office/drawing/2014/main" id="{8E0E1789-AECA-5145-8310-D2022DCD2744}"/>
              </a:ext>
            </a:extLst>
          </p:cNvPr>
          <p:cNvSpPr txBox="1"/>
          <p:nvPr/>
        </p:nvSpPr>
        <p:spPr>
          <a:xfrm>
            <a:off x="385524" y="4199154"/>
            <a:ext cx="2974427" cy="1477328"/>
          </a:xfrm>
          <a:prstGeom prst="rect">
            <a:avLst/>
          </a:prstGeom>
          <a:noFill/>
          <a:ln>
            <a:solidFill>
              <a:schemeClr val="tx1"/>
            </a:solidFill>
          </a:ln>
        </p:spPr>
        <p:txBody>
          <a:bodyPr wrap="square">
            <a:spAutoFit/>
          </a:bodyPr>
          <a:lstStyle/>
          <a:p>
            <a:pPr algn="l"/>
            <a:r>
              <a:rPr lang="en-US" sz="1500" b="1" i="0" dirty="0">
                <a:solidFill>
                  <a:srgbClr val="2A3036"/>
                </a:solidFill>
                <a:effectLst/>
                <a:latin typeface="var(--font-family-calibre)"/>
              </a:rPr>
              <a:t>Screening Questions</a:t>
            </a:r>
          </a:p>
          <a:p>
            <a:pPr algn="l"/>
            <a:r>
              <a:rPr lang="en-US" sz="1500" b="0" i="0" dirty="0">
                <a:solidFill>
                  <a:srgbClr val="2A3036"/>
                </a:solidFill>
                <a:effectLst/>
                <a:latin typeface="var(--font-family-calibre)"/>
              </a:rPr>
              <a:t>Which of these statements applies to you?</a:t>
            </a:r>
          </a:p>
          <a:p>
            <a:pPr marL="285750" indent="-285750">
              <a:buFont typeface="Arial" panose="020B0604020202020204" pitchFamily="34" charset="0"/>
              <a:buChar char="•"/>
            </a:pPr>
            <a:r>
              <a:rPr lang="en-US" sz="1500" b="0" i="0" dirty="0">
                <a:solidFill>
                  <a:srgbClr val="2A3036"/>
                </a:solidFill>
                <a:effectLst/>
                <a:latin typeface="var(--font-family-calibre)"/>
              </a:rPr>
              <a:t>I do the vacuuming in my home</a:t>
            </a:r>
          </a:p>
          <a:p>
            <a:pPr marL="285750" indent="-285750">
              <a:buFont typeface="Arial" panose="020B0604020202020204" pitchFamily="34" charset="0"/>
              <a:buChar char="•"/>
            </a:pPr>
            <a:r>
              <a:rPr lang="en-US" sz="1500" b="0" i="0" dirty="0">
                <a:solidFill>
                  <a:srgbClr val="2A3036"/>
                </a:solidFill>
                <a:effectLst/>
                <a:latin typeface="var(--font-family-calibre)"/>
              </a:rPr>
              <a:t>I do not do the vacuuming in my home</a:t>
            </a:r>
          </a:p>
        </p:txBody>
      </p:sp>
      <p:sp>
        <p:nvSpPr>
          <p:cNvPr id="22" name="TextBox 21">
            <a:extLst>
              <a:ext uri="{FF2B5EF4-FFF2-40B4-BE49-F238E27FC236}">
                <a16:creationId xmlns:a16="http://schemas.microsoft.com/office/drawing/2014/main" id="{8931844C-003E-6244-B419-767259E1AA13}"/>
              </a:ext>
            </a:extLst>
          </p:cNvPr>
          <p:cNvSpPr txBox="1"/>
          <p:nvPr/>
        </p:nvSpPr>
        <p:spPr>
          <a:xfrm>
            <a:off x="4111443" y="3993325"/>
            <a:ext cx="4046484" cy="1938992"/>
          </a:xfrm>
          <a:prstGeom prst="rect">
            <a:avLst/>
          </a:prstGeom>
          <a:noFill/>
          <a:ln>
            <a:solidFill>
              <a:schemeClr val="tx1"/>
            </a:solidFill>
          </a:ln>
        </p:spPr>
        <p:txBody>
          <a:bodyPr wrap="square">
            <a:spAutoFit/>
          </a:bodyPr>
          <a:lstStyle/>
          <a:p>
            <a:pPr algn="l"/>
            <a:r>
              <a:rPr lang="en-US" sz="1500" b="1" dirty="0">
                <a:solidFill>
                  <a:srgbClr val="2A3036"/>
                </a:solidFill>
                <a:latin typeface="calibre"/>
              </a:rPr>
              <a:t>C</a:t>
            </a:r>
            <a:r>
              <a:rPr lang="en-US" sz="1500" b="1" i="0" dirty="0">
                <a:solidFill>
                  <a:srgbClr val="2A3036"/>
                </a:solidFill>
                <a:effectLst/>
                <a:latin typeface="calibre"/>
              </a:rPr>
              <a:t>oncept validation questions:</a:t>
            </a:r>
          </a:p>
          <a:p>
            <a:pPr algn="l">
              <a:buFont typeface="Arial" panose="020B0604020202020204" pitchFamily="34" charset="0"/>
              <a:buChar char="•"/>
            </a:pPr>
            <a:r>
              <a:rPr lang="en-US" sz="1500" b="0" i="0" dirty="0">
                <a:solidFill>
                  <a:srgbClr val="2A3036"/>
                </a:solidFill>
                <a:effectLst/>
                <a:latin typeface="var(--font-family-calibre)"/>
              </a:rPr>
              <a:t>To what extent do you like or dislike this product?</a:t>
            </a:r>
          </a:p>
          <a:p>
            <a:pPr algn="l">
              <a:buFont typeface="Arial" panose="020B0604020202020204" pitchFamily="34" charset="0"/>
              <a:buChar char="•"/>
            </a:pPr>
            <a:r>
              <a:rPr lang="en-US" sz="1500" b="0" i="0" dirty="0">
                <a:solidFill>
                  <a:srgbClr val="2A3036"/>
                </a:solidFill>
                <a:effectLst/>
                <a:latin typeface="var(--font-family-calibre)"/>
              </a:rPr>
              <a:t>How appealing are the following features?</a:t>
            </a:r>
          </a:p>
          <a:p>
            <a:pPr algn="l">
              <a:buFont typeface="Arial" panose="020B0604020202020204" pitchFamily="34" charset="0"/>
              <a:buChar char="•"/>
            </a:pPr>
            <a:r>
              <a:rPr lang="en-US" sz="1500" b="0" i="0" dirty="0">
                <a:solidFill>
                  <a:srgbClr val="2A3036"/>
                </a:solidFill>
                <a:effectLst/>
                <a:latin typeface="var(--font-family-calibre)"/>
              </a:rPr>
              <a:t>Which of the following attributes is most important to you?</a:t>
            </a:r>
          </a:p>
          <a:p>
            <a:pPr algn="l">
              <a:buFont typeface="Arial" panose="020B0604020202020204" pitchFamily="34" charset="0"/>
              <a:buChar char="•"/>
            </a:pPr>
            <a:r>
              <a:rPr lang="en-US" sz="1500" b="0" i="0" dirty="0">
                <a:solidFill>
                  <a:srgbClr val="2A3036"/>
                </a:solidFill>
                <a:effectLst/>
                <a:latin typeface="var(--font-family-calibre)"/>
              </a:rPr>
              <a:t>How well do the following statements describe the product</a:t>
            </a:r>
            <a:r>
              <a:rPr lang="en-US" sz="1200" b="0" i="0" dirty="0">
                <a:solidFill>
                  <a:srgbClr val="2A3036"/>
                </a:solidFill>
                <a:effectLst/>
                <a:latin typeface="var(--font-family-calibre)"/>
              </a:rPr>
              <a:t>?</a:t>
            </a:r>
          </a:p>
        </p:txBody>
      </p:sp>
      <p:sp>
        <p:nvSpPr>
          <p:cNvPr id="23" name="Arrow: Right 12">
            <a:extLst>
              <a:ext uri="{FF2B5EF4-FFF2-40B4-BE49-F238E27FC236}">
                <a16:creationId xmlns:a16="http://schemas.microsoft.com/office/drawing/2014/main" id="{8CF2965E-0D18-F447-B6DC-7C355114C089}"/>
              </a:ext>
            </a:extLst>
          </p:cNvPr>
          <p:cNvSpPr/>
          <p:nvPr/>
        </p:nvSpPr>
        <p:spPr>
          <a:xfrm>
            <a:off x="1977842" y="2074531"/>
            <a:ext cx="672662" cy="732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13">
            <a:extLst>
              <a:ext uri="{FF2B5EF4-FFF2-40B4-BE49-F238E27FC236}">
                <a16:creationId xmlns:a16="http://schemas.microsoft.com/office/drawing/2014/main" id="{068B9C4B-3FDD-7F49-95C9-ADBC8AB970B3}"/>
              </a:ext>
            </a:extLst>
          </p:cNvPr>
          <p:cNvSpPr/>
          <p:nvPr/>
        </p:nvSpPr>
        <p:spPr>
          <a:xfrm>
            <a:off x="5046864" y="2141399"/>
            <a:ext cx="672662" cy="732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14">
            <a:extLst>
              <a:ext uri="{FF2B5EF4-FFF2-40B4-BE49-F238E27FC236}">
                <a16:creationId xmlns:a16="http://schemas.microsoft.com/office/drawing/2014/main" id="{D27CDF74-9085-CD42-BC82-516C6BFE3C65}"/>
              </a:ext>
            </a:extLst>
          </p:cNvPr>
          <p:cNvSpPr/>
          <p:nvPr/>
        </p:nvSpPr>
        <p:spPr>
          <a:xfrm>
            <a:off x="3386227" y="4355929"/>
            <a:ext cx="672662" cy="732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061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230731" y="502952"/>
            <a:ext cx="9648825"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CONCEPT TESTING, WHEN?</a:t>
            </a:r>
            <a:endParaRPr sz="3200" b="1" dirty="0">
              <a:solidFill>
                <a:schemeClr val="accent1"/>
              </a:solidFill>
              <a:latin typeface="+mj-lt"/>
              <a:ea typeface="Arial"/>
              <a:cs typeface="Arial"/>
              <a:sym typeface="Arial"/>
            </a:endParaRPr>
          </a:p>
        </p:txBody>
      </p:sp>
      <p:graphicFrame>
        <p:nvGraphicFramePr>
          <p:cNvPr id="7" name="Table 3">
            <a:extLst>
              <a:ext uri="{FF2B5EF4-FFF2-40B4-BE49-F238E27FC236}">
                <a16:creationId xmlns:a16="http://schemas.microsoft.com/office/drawing/2014/main" id="{A65E57A9-425F-9F40-A570-49113049FA8C}"/>
              </a:ext>
            </a:extLst>
          </p:cNvPr>
          <p:cNvGraphicFramePr>
            <a:graphicFrameLocks noGrp="1"/>
          </p:cNvGraphicFramePr>
          <p:nvPr>
            <p:extLst>
              <p:ext uri="{D42A27DB-BD31-4B8C-83A1-F6EECF244321}">
                <p14:modId xmlns:p14="http://schemas.microsoft.com/office/powerpoint/2010/main" val="1591565826"/>
              </p:ext>
            </p:extLst>
          </p:nvPr>
        </p:nvGraphicFramePr>
        <p:xfrm>
          <a:off x="191370" y="2020045"/>
          <a:ext cx="11809260" cy="2817909"/>
        </p:xfrm>
        <a:graphic>
          <a:graphicData uri="http://schemas.openxmlformats.org/drawingml/2006/table">
            <a:tbl>
              <a:tblPr firstRow="1" bandRow="1">
                <a:tableStyleId>{93296810-A885-4BE3-A3E7-6D5BEEA58F35}</a:tableStyleId>
              </a:tblPr>
              <a:tblGrid>
                <a:gridCol w="2100490">
                  <a:extLst>
                    <a:ext uri="{9D8B030D-6E8A-4147-A177-3AD203B41FA5}">
                      <a16:colId xmlns:a16="http://schemas.microsoft.com/office/drawing/2014/main" val="1296329407"/>
                    </a:ext>
                  </a:extLst>
                </a:gridCol>
                <a:gridCol w="1920219">
                  <a:extLst>
                    <a:ext uri="{9D8B030D-6E8A-4147-A177-3AD203B41FA5}">
                      <a16:colId xmlns:a16="http://schemas.microsoft.com/office/drawing/2014/main" val="1258207876"/>
                    </a:ext>
                  </a:extLst>
                </a:gridCol>
                <a:gridCol w="1920219">
                  <a:extLst>
                    <a:ext uri="{9D8B030D-6E8A-4147-A177-3AD203B41FA5}">
                      <a16:colId xmlns:a16="http://schemas.microsoft.com/office/drawing/2014/main" val="2681807477"/>
                    </a:ext>
                  </a:extLst>
                </a:gridCol>
                <a:gridCol w="1931912">
                  <a:extLst>
                    <a:ext uri="{9D8B030D-6E8A-4147-A177-3AD203B41FA5}">
                      <a16:colId xmlns:a16="http://schemas.microsoft.com/office/drawing/2014/main" val="3393644992"/>
                    </a:ext>
                  </a:extLst>
                </a:gridCol>
                <a:gridCol w="1999965">
                  <a:extLst>
                    <a:ext uri="{9D8B030D-6E8A-4147-A177-3AD203B41FA5}">
                      <a16:colId xmlns:a16="http://schemas.microsoft.com/office/drawing/2014/main" val="3649664256"/>
                    </a:ext>
                  </a:extLst>
                </a:gridCol>
                <a:gridCol w="1936455">
                  <a:extLst>
                    <a:ext uri="{9D8B030D-6E8A-4147-A177-3AD203B41FA5}">
                      <a16:colId xmlns:a16="http://schemas.microsoft.com/office/drawing/2014/main" val="4278391612"/>
                    </a:ext>
                  </a:extLst>
                </a:gridCol>
              </a:tblGrid>
              <a:tr h="511741">
                <a:tc>
                  <a:txBody>
                    <a:bodyPr/>
                    <a:lstStyle/>
                    <a:p>
                      <a:pPr algn="ctr"/>
                      <a:r>
                        <a:rPr lang="en-US" sz="2000" dirty="0"/>
                        <a:t>Development</a:t>
                      </a:r>
                    </a:p>
                  </a:txBody>
                  <a:tcPr>
                    <a:solidFill>
                      <a:schemeClr val="tx1"/>
                    </a:solidFill>
                  </a:tcPr>
                </a:tc>
                <a:tc>
                  <a:txBody>
                    <a:bodyPr/>
                    <a:lstStyle/>
                    <a:p>
                      <a:pPr algn="ctr"/>
                      <a:r>
                        <a:rPr lang="en-US" sz="2000" dirty="0"/>
                        <a:t>Introduction</a:t>
                      </a:r>
                    </a:p>
                  </a:txBody>
                  <a:tcPr>
                    <a:solidFill>
                      <a:schemeClr val="tx1"/>
                    </a:solidFill>
                  </a:tcPr>
                </a:tc>
                <a:tc>
                  <a:txBody>
                    <a:bodyPr/>
                    <a:lstStyle/>
                    <a:p>
                      <a:pPr algn="ctr"/>
                      <a:r>
                        <a:rPr lang="en-US" sz="2000" dirty="0"/>
                        <a:t>Growth</a:t>
                      </a:r>
                    </a:p>
                  </a:txBody>
                  <a:tcPr>
                    <a:solidFill>
                      <a:schemeClr val="tx1"/>
                    </a:solidFill>
                  </a:tcPr>
                </a:tc>
                <a:tc>
                  <a:txBody>
                    <a:bodyPr/>
                    <a:lstStyle/>
                    <a:p>
                      <a:pPr algn="ctr"/>
                      <a:r>
                        <a:rPr lang="en-US" sz="2000" dirty="0"/>
                        <a:t>Maturity</a:t>
                      </a:r>
                    </a:p>
                  </a:txBody>
                  <a:tcPr>
                    <a:solidFill>
                      <a:schemeClr val="tx1"/>
                    </a:solidFill>
                  </a:tcPr>
                </a:tc>
                <a:tc>
                  <a:txBody>
                    <a:bodyPr/>
                    <a:lstStyle/>
                    <a:p>
                      <a:pPr algn="ctr"/>
                      <a:r>
                        <a:rPr lang="en-US" sz="2000" dirty="0"/>
                        <a:t>Saturation</a:t>
                      </a:r>
                    </a:p>
                  </a:txBody>
                  <a:tcPr>
                    <a:solidFill>
                      <a:schemeClr val="tx1"/>
                    </a:solidFill>
                  </a:tcPr>
                </a:tc>
                <a:tc>
                  <a:txBody>
                    <a:bodyPr/>
                    <a:lstStyle/>
                    <a:p>
                      <a:pPr algn="ctr"/>
                      <a:r>
                        <a:rPr lang="en-US" sz="2000" dirty="0"/>
                        <a:t>Decline</a:t>
                      </a:r>
                    </a:p>
                  </a:txBody>
                  <a:tcPr>
                    <a:solidFill>
                      <a:schemeClr val="tx1"/>
                    </a:solidFill>
                  </a:tcPr>
                </a:tc>
                <a:extLst>
                  <a:ext uri="{0D108BD9-81ED-4DB2-BD59-A6C34878D82A}">
                    <a16:rowId xmlns:a16="http://schemas.microsoft.com/office/drawing/2014/main" val="790189704"/>
                  </a:ext>
                </a:extLst>
              </a:tr>
              <a:tr h="2306168">
                <a:tc>
                  <a:txBody>
                    <a:bodyPr/>
                    <a:lstStyle/>
                    <a:p>
                      <a:pPr marL="285750" indent="-285750">
                        <a:buFont typeface="Arial" panose="020B0604020202020204" pitchFamily="34" charset="0"/>
                        <a:buChar char="•"/>
                      </a:pPr>
                      <a:r>
                        <a:rPr lang="en-US" sz="1800" dirty="0"/>
                        <a:t>Product Ideas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Names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Logos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Packaging</a:t>
                      </a:r>
                    </a:p>
                  </a:txBody>
                  <a:tcPr/>
                </a:tc>
                <a:tc>
                  <a:txBody>
                    <a:bodyPr/>
                    <a:lstStyle/>
                    <a:p>
                      <a:pPr marL="342900" indent="-342900">
                        <a:buFont typeface="Arial" panose="020B0604020202020204" pitchFamily="34" charset="0"/>
                        <a:buChar char="•"/>
                      </a:pPr>
                      <a:r>
                        <a:rPr lang="en-US" sz="1800" dirty="0"/>
                        <a:t>Ads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Claims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Messaging</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Taglines</a:t>
                      </a:r>
                    </a:p>
                  </a:txBody>
                  <a:tcPr/>
                </a:tc>
                <a:tc>
                  <a:txBody>
                    <a:bodyPr/>
                    <a:lstStyle/>
                    <a:p>
                      <a:pPr marL="342900" indent="-342900">
                        <a:buFont typeface="Arial" panose="020B0604020202020204" pitchFamily="34" charset="0"/>
                        <a:buChar char="•"/>
                      </a:pPr>
                      <a:r>
                        <a:rPr lang="en-US" sz="1800" dirty="0"/>
                        <a:t>Product Ideas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Names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Logos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Packaging</a:t>
                      </a:r>
                    </a:p>
                  </a:txBody>
                  <a:tcPr/>
                </a:tc>
                <a:tc>
                  <a:txBody>
                    <a:bodyPr/>
                    <a:lstStyle/>
                    <a:p>
                      <a:pPr marL="342900" indent="-342900">
                        <a:buFont typeface="Arial" panose="020B0604020202020204" pitchFamily="34" charset="0"/>
                        <a:buChar char="•"/>
                      </a:pPr>
                      <a:r>
                        <a:rPr lang="en-US" sz="1800" dirty="0"/>
                        <a:t>Ads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Messaging</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Line Extensions</a:t>
                      </a:r>
                    </a:p>
                    <a:p>
                      <a:endParaRPr lang="en-US" sz="1800" dirty="0"/>
                    </a:p>
                  </a:txBody>
                  <a:tcPr/>
                </a:tc>
                <a:tc>
                  <a:txBody>
                    <a:bodyPr/>
                    <a:lstStyle/>
                    <a:p>
                      <a:pPr marL="342900" indent="-342900">
                        <a:buFont typeface="Arial" panose="020B0604020202020204" pitchFamily="34" charset="0"/>
                        <a:buChar char="•"/>
                      </a:pPr>
                      <a:r>
                        <a:rPr lang="en-US" sz="1800" dirty="0"/>
                        <a:t>Ads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Rebranding</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New Products</a:t>
                      </a:r>
                    </a:p>
                  </a:txBody>
                  <a:tcPr/>
                </a:tc>
                <a:tc>
                  <a:txBody>
                    <a:bodyPr/>
                    <a:lstStyle/>
                    <a:p>
                      <a:pPr marL="342900" indent="-342900">
                        <a:buFont typeface="Arial" panose="020B0604020202020204" pitchFamily="34" charset="0"/>
                        <a:buChar char="•"/>
                      </a:pPr>
                      <a:r>
                        <a:rPr lang="en-US" sz="1800" dirty="0"/>
                        <a:t>Messaging</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Rebranding</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New Products</a:t>
                      </a:r>
                    </a:p>
                  </a:txBody>
                  <a:tcPr/>
                </a:tc>
                <a:extLst>
                  <a:ext uri="{0D108BD9-81ED-4DB2-BD59-A6C34878D82A}">
                    <a16:rowId xmlns:a16="http://schemas.microsoft.com/office/drawing/2014/main" val="701372184"/>
                  </a:ext>
                </a:extLst>
              </a:tr>
            </a:tbl>
          </a:graphicData>
        </a:graphic>
      </p:graphicFrame>
    </p:spTree>
    <p:extLst>
      <p:ext uri="{BB962C8B-B14F-4D97-AF65-F5344CB8AC3E}">
        <p14:creationId xmlns:p14="http://schemas.microsoft.com/office/powerpoint/2010/main" val="3498575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635A09E2-7FBB-FA42-ADA8-B6918214A74F}"/>
              </a:ext>
            </a:extLst>
          </p:cNvPr>
          <p:cNvPicPr>
            <a:picLocks noChangeAspect="1"/>
          </p:cNvPicPr>
          <p:nvPr/>
        </p:nvPicPr>
        <p:blipFill>
          <a:blip r:embed="rId3"/>
          <a:stretch>
            <a:fillRect/>
          </a:stretch>
        </p:blipFill>
        <p:spPr>
          <a:xfrm>
            <a:off x="1203587" y="764804"/>
            <a:ext cx="9649470" cy="5681683"/>
          </a:xfrm>
          <a:prstGeom prst="rect">
            <a:avLst/>
          </a:prstGeom>
        </p:spPr>
      </p:pic>
      <p:sp>
        <p:nvSpPr>
          <p:cNvPr id="102" name="Google Shape;102;p2"/>
          <p:cNvSpPr txBox="1">
            <a:spLocks noGrp="1"/>
          </p:cNvSpPr>
          <p:nvPr>
            <p:ph type="title" idx="4294967295"/>
          </p:nvPr>
        </p:nvSpPr>
        <p:spPr>
          <a:xfrm>
            <a:off x="426782" y="89334"/>
            <a:ext cx="623570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ASSIGNMENT 6</a:t>
            </a:r>
            <a:r>
              <a:rPr lang="en-US" sz="3200" b="1" dirty="0">
                <a:solidFill>
                  <a:schemeClr val="accent1"/>
                </a:solidFill>
                <a:latin typeface="+mj-lt"/>
              </a:rPr>
              <a:t>.3</a:t>
            </a:r>
            <a:r>
              <a:rPr lang="en-US" sz="3200" b="1" dirty="0">
                <a:solidFill>
                  <a:schemeClr val="accent1"/>
                </a:solidFill>
                <a:latin typeface="+mj-lt"/>
                <a:ea typeface="Arial"/>
                <a:cs typeface="Arial"/>
                <a:sym typeface="Arial"/>
              </a:rPr>
              <a:t> PROBLEM</a:t>
            </a:r>
            <a:endParaRPr sz="3200" b="1" dirty="0">
              <a:solidFill>
                <a:schemeClr val="accent1"/>
              </a:solidFill>
              <a:latin typeface="+mj-lt"/>
              <a:ea typeface="Arial"/>
              <a:cs typeface="Arial"/>
              <a:sym typeface="Arial"/>
            </a:endParaRPr>
          </a:p>
        </p:txBody>
      </p:sp>
      <p:sp>
        <p:nvSpPr>
          <p:cNvPr id="4" name="Rounded Rectangle 3">
            <a:extLst>
              <a:ext uri="{FF2B5EF4-FFF2-40B4-BE49-F238E27FC236}">
                <a16:creationId xmlns:a16="http://schemas.microsoft.com/office/drawing/2014/main" id="{EE00402D-76C8-CC4A-91C6-4704F0B3F68B}"/>
              </a:ext>
            </a:extLst>
          </p:cNvPr>
          <p:cNvSpPr/>
          <p:nvPr/>
        </p:nvSpPr>
        <p:spPr>
          <a:xfrm>
            <a:off x="1203587" y="2296648"/>
            <a:ext cx="9649470" cy="1498108"/>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96A5599-07E0-BC4C-968B-E78A43A9293C}"/>
              </a:ext>
            </a:extLst>
          </p:cNvPr>
          <p:cNvSpPr/>
          <p:nvPr/>
        </p:nvSpPr>
        <p:spPr>
          <a:xfrm>
            <a:off x="1203587" y="4371567"/>
            <a:ext cx="9649470" cy="1498108"/>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E701331-E7CD-CA4A-A719-D85CAB677AB5}"/>
              </a:ext>
            </a:extLst>
          </p:cNvPr>
          <p:cNvSpPr/>
          <p:nvPr/>
        </p:nvSpPr>
        <p:spPr>
          <a:xfrm>
            <a:off x="1203587" y="6093196"/>
            <a:ext cx="8184217" cy="357912"/>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557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FA847D8C-F3BE-8C4C-AB7D-62B6D516F753}"/>
              </a:ext>
            </a:extLst>
          </p:cNvPr>
          <p:cNvPicPr>
            <a:picLocks noChangeAspect="1"/>
          </p:cNvPicPr>
          <p:nvPr/>
        </p:nvPicPr>
        <p:blipFill>
          <a:blip r:embed="rId3"/>
          <a:stretch>
            <a:fillRect/>
          </a:stretch>
        </p:blipFill>
        <p:spPr>
          <a:xfrm>
            <a:off x="130741" y="1785257"/>
            <a:ext cx="11852542" cy="3309257"/>
          </a:xfrm>
          <a:prstGeom prst="rect">
            <a:avLst/>
          </a:prstGeom>
        </p:spPr>
      </p:pic>
      <p:sp>
        <p:nvSpPr>
          <p:cNvPr id="102" name="Google Shape;102;p2"/>
          <p:cNvSpPr txBox="1">
            <a:spLocks noGrp="1"/>
          </p:cNvSpPr>
          <p:nvPr>
            <p:ph type="title" idx="4294967295"/>
          </p:nvPr>
        </p:nvSpPr>
        <p:spPr>
          <a:xfrm>
            <a:off x="426782" y="320074"/>
            <a:ext cx="6736073"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ASSIGNMENT 6</a:t>
            </a:r>
            <a:r>
              <a:rPr lang="en-US" sz="3200" b="1" dirty="0">
                <a:solidFill>
                  <a:schemeClr val="accent1"/>
                </a:solidFill>
                <a:latin typeface="+mj-lt"/>
              </a:rPr>
              <a:t>.3</a:t>
            </a:r>
            <a:r>
              <a:rPr lang="en-US" sz="3200" b="1" dirty="0">
                <a:solidFill>
                  <a:schemeClr val="accent1"/>
                </a:solidFill>
                <a:latin typeface="+mj-lt"/>
                <a:ea typeface="Arial"/>
                <a:cs typeface="Arial"/>
                <a:sym typeface="Arial"/>
              </a:rPr>
              <a:t> SUBMISSION</a:t>
            </a:r>
            <a:endParaRPr sz="3200" b="1" dirty="0">
              <a:solidFill>
                <a:schemeClr val="accent1"/>
              </a:solidFill>
              <a:latin typeface="+mj-lt"/>
              <a:ea typeface="Arial"/>
              <a:cs typeface="Arial"/>
              <a:sym typeface="Arial"/>
            </a:endParaRPr>
          </a:p>
        </p:txBody>
      </p:sp>
      <p:sp>
        <p:nvSpPr>
          <p:cNvPr id="2" name="Rounded Rectangle 1">
            <a:extLst>
              <a:ext uri="{FF2B5EF4-FFF2-40B4-BE49-F238E27FC236}">
                <a16:creationId xmlns:a16="http://schemas.microsoft.com/office/drawing/2014/main" id="{8C916FA9-17E9-3C4C-8908-4DF44165D3C1}"/>
              </a:ext>
            </a:extLst>
          </p:cNvPr>
          <p:cNvSpPr/>
          <p:nvPr/>
        </p:nvSpPr>
        <p:spPr>
          <a:xfrm>
            <a:off x="130741" y="2304325"/>
            <a:ext cx="11712916" cy="199696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A36CF75-DF61-6043-B9E8-2DC44666D119}"/>
              </a:ext>
            </a:extLst>
          </p:cNvPr>
          <p:cNvSpPr/>
          <p:nvPr/>
        </p:nvSpPr>
        <p:spPr>
          <a:xfrm>
            <a:off x="150592" y="4480409"/>
            <a:ext cx="3452579" cy="48347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437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426782" y="201763"/>
            <a:ext cx="623570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ASSIGNMENT 6</a:t>
            </a:r>
            <a:r>
              <a:rPr lang="en-US" sz="3200" b="1" dirty="0">
                <a:solidFill>
                  <a:schemeClr val="accent1"/>
                </a:solidFill>
                <a:latin typeface="+mj-lt"/>
              </a:rPr>
              <a:t>.3 Rubric</a:t>
            </a:r>
            <a:endParaRPr sz="3200" b="1" dirty="0">
              <a:solidFill>
                <a:schemeClr val="accent1"/>
              </a:solidFill>
              <a:latin typeface="+mj-lt"/>
              <a:ea typeface="Arial"/>
              <a:cs typeface="Arial"/>
              <a:sym typeface="Arial"/>
            </a:endParaRPr>
          </a:p>
        </p:txBody>
      </p:sp>
      <p:pic>
        <p:nvPicPr>
          <p:cNvPr id="5" name="Picture 4" descr="Table&#10;&#10;Description automatically generated">
            <a:extLst>
              <a:ext uri="{FF2B5EF4-FFF2-40B4-BE49-F238E27FC236}">
                <a16:creationId xmlns:a16="http://schemas.microsoft.com/office/drawing/2014/main" id="{75270130-8977-E84C-9B98-AEBE8470FC7D}"/>
              </a:ext>
            </a:extLst>
          </p:cNvPr>
          <p:cNvPicPr>
            <a:picLocks noChangeAspect="1"/>
          </p:cNvPicPr>
          <p:nvPr/>
        </p:nvPicPr>
        <p:blipFill>
          <a:blip r:embed="rId3"/>
          <a:stretch>
            <a:fillRect/>
          </a:stretch>
        </p:blipFill>
        <p:spPr>
          <a:xfrm>
            <a:off x="1981200" y="843661"/>
            <a:ext cx="7478486" cy="5812576"/>
          </a:xfrm>
          <a:prstGeom prst="rect">
            <a:avLst/>
          </a:prstGeom>
        </p:spPr>
      </p:pic>
      <p:sp>
        <p:nvSpPr>
          <p:cNvPr id="2" name="Rounded Rectangle 1">
            <a:extLst>
              <a:ext uri="{FF2B5EF4-FFF2-40B4-BE49-F238E27FC236}">
                <a16:creationId xmlns:a16="http://schemas.microsoft.com/office/drawing/2014/main" id="{8C916FA9-17E9-3C4C-8908-4DF44165D3C1}"/>
              </a:ext>
            </a:extLst>
          </p:cNvPr>
          <p:cNvSpPr/>
          <p:nvPr/>
        </p:nvSpPr>
        <p:spPr>
          <a:xfrm>
            <a:off x="1981199" y="1164771"/>
            <a:ext cx="1415143" cy="5399315"/>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49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35343" y="320074"/>
            <a:ext cx="623570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ASSIGNMENT 6</a:t>
            </a:r>
            <a:r>
              <a:rPr lang="en-US" sz="3200" b="1" dirty="0">
                <a:solidFill>
                  <a:schemeClr val="accent1"/>
                </a:solidFill>
                <a:latin typeface="+mj-lt"/>
              </a:rPr>
              <a:t>.3 Criteria</a:t>
            </a:r>
            <a:endParaRPr sz="3200" b="1" dirty="0">
              <a:solidFill>
                <a:schemeClr val="accent1"/>
              </a:solidFill>
              <a:latin typeface="+mj-lt"/>
              <a:ea typeface="Arial"/>
              <a:cs typeface="Arial"/>
              <a:sym typeface="Arial"/>
            </a:endParaRPr>
          </a:p>
        </p:txBody>
      </p:sp>
      <p:sp>
        <p:nvSpPr>
          <p:cNvPr id="3" name="Rectangle 2">
            <a:extLst>
              <a:ext uri="{FF2B5EF4-FFF2-40B4-BE49-F238E27FC236}">
                <a16:creationId xmlns:a16="http://schemas.microsoft.com/office/drawing/2014/main" id="{4F16F8B2-1415-EB4A-9EC8-426A8A53AB05}"/>
              </a:ext>
            </a:extLst>
          </p:cNvPr>
          <p:cNvSpPr/>
          <p:nvPr/>
        </p:nvSpPr>
        <p:spPr>
          <a:xfrm>
            <a:off x="701378" y="1323677"/>
            <a:ext cx="10542814" cy="4524315"/>
          </a:xfrm>
          <a:prstGeom prst="rect">
            <a:avLst/>
          </a:prstGeom>
        </p:spPr>
        <p:txBody>
          <a:bodyPr wrap="square">
            <a:spAutoFit/>
          </a:bodyPr>
          <a:lstStyle/>
          <a:p>
            <a:pPr marL="285750" indent="-285750" fontAlgn="ctr">
              <a:buFont typeface="Arial" panose="020B0604020202020204" pitchFamily="34" charset="0"/>
              <a:buChar char="•"/>
            </a:pPr>
            <a:r>
              <a:rPr lang="en-US" sz="3600" dirty="0"/>
              <a:t>Define product concept</a:t>
            </a:r>
          </a:p>
          <a:p>
            <a:pPr marL="285750" indent="-285750" fontAlgn="ctr">
              <a:buFont typeface="Arial" panose="020B0604020202020204" pitchFamily="34" charset="0"/>
              <a:buChar char="•"/>
            </a:pPr>
            <a:endParaRPr lang="en-US" sz="3600" b="1" dirty="0"/>
          </a:p>
          <a:p>
            <a:pPr marL="285750" indent="-285750" fontAlgn="ctr">
              <a:buFont typeface="Arial" panose="020B0604020202020204" pitchFamily="34" charset="0"/>
              <a:buChar char="•"/>
            </a:pPr>
            <a:r>
              <a:rPr lang="en-US" sz="3600" dirty="0"/>
              <a:t>Number of elements tested/researched from customers</a:t>
            </a:r>
          </a:p>
          <a:p>
            <a:pPr marL="285750" indent="-285750">
              <a:buFont typeface="Arial" panose="020B0604020202020204" pitchFamily="34" charset="0"/>
              <a:buChar char="•"/>
            </a:pPr>
            <a:endParaRPr lang="en-US" sz="3600" b="1" dirty="0"/>
          </a:p>
          <a:p>
            <a:pPr marL="285750" indent="-285750" fontAlgn="ctr">
              <a:buFont typeface="Arial" panose="020B0604020202020204" pitchFamily="34" charset="0"/>
              <a:buChar char="•"/>
            </a:pPr>
            <a:r>
              <a:rPr lang="en-US" sz="3600" dirty="0"/>
              <a:t>Number of questions</a:t>
            </a:r>
          </a:p>
          <a:p>
            <a:pPr marL="285750" indent="-285750">
              <a:buFont typeface="Arial" panose="020B0604020202020204" pitchFamily="34" charset="0"/>
              <a:buChar char="•"/>
            </a:pPr>
            <a:endParaRPr lang="en-US" sz="3600" b="1" dirty="0"/>
          </a:p>
          <a:p>
            <a:pPr marL="285750" indent="-285750" fontAlgn="ctr">
              <a:buFont typeface="Arial" panose="020B0604020202020204" pitchFamily="34" charset="0"/>
              <a:buChar char="•"/>
            </a:pPr>
            <a:r>
              <a:rPr lang="en-US" sz="3600" dirty="0"/>
              <a:t>Explanation of the test</a:t>
            </a:r>
            <a:endParaRPr lang="en-US" sz="3600" b="1" dirty="0"/>
          </a:p>
        </p:txBody>
      </p:sp>
    </p:spTree>
    <p:extLst>
      <p:ext uri="{BB962C8B-B14F-4D97-AF65-F5344CB8AC3E}">
        <p14:creationId xmlns:p14="http://schemas.microsoft.com/office/powerpoint/2010/main" val="200082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1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35343" y="144936"/>
            <a:ext cx="9972675"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SALES FORECAST </a:t>
            </a:r>
            <a:endParaRPr sz="3200" b="1" dirty="0">
              <a:solidFill>
                <a:schemeClr val="accent1"/>
              </a:solidFill>
              <a:latin typeface="+mj-lt"/>
              <a:ea typeface="Arial"/>
              <a:cs typeface="Arial"/>
              <a:sym typeface="Arial"/>
            </a:endParaRPr>
          </a:p>
        </p:txBody>
      </p:sp>
      <p:pic>
        <p:nvPicPr>
          <p:cNvPr id="3" name="Picture 2" descr="Diagram, text&#10;&#10;Description automatically generated">
            <a:extLst>
              <a:ext uri="{FF2B5EF4-FFF2-40B4-BE49-F238E27FC236}">
                <a16:creationId xmlns:a16="http://schemas.microsoft.com/office/drawing/2014/main" id="{A4536060-B758-1E45-A8A5-6FFD52895802}"/>
              </a:ext>
            </a:extLst>
          </p:cNvPr>
          <p:cNvPicPr>
            <a:picLocks noChangeAspect="1"/>
          </p:cNvPicPr>
          <p:nvPr/>
        </p:nvPicPr>
        <p:blipFill>
          <a:blip r:embed="rId3"/>
          <a:stretch>
            <a:fillRect/>
          </a:stretch>
        </p:blipFill>
        <p:spPr>
          <a:xfrm>
            <a:off x="2140589" y="753317"/>
            <a:ext cx="7910821" cy="5970431"/>
          </a:xfrm>
          <a:prstGeom prst="rect">
            <a:avLst/>
          </a:prstGeom>
        </p:spPr>
      </p:pic>
    </p:spTree>
    <p:extLst>
      <p:ext uri="{BB962C8B-B14F-4D97-AF65-F5344CB8AC3E}">
        <p14:creationId xmlns:p14="http://schemas.microsoft.com/office/powerpoint/2010/main" val="2253837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437016" y="205436"/>
            <a:ext cx="9648825"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SIMPLE EXPONENTIAL SMOOTHING</a:t>
            </a:r>
            <a:endParaRPr sz="3200" b="1" dirty="0">
              <a:solidFill>
                <a:schemeClr val="accent1"/>
              </a:solidFill>
              <a:latin typeface="+mj-lt"/>
              <a:ea typeface="Arial"/>
              <a:cs typeface="Arial"/>
              <a:sym typeface="Arial"/>
            </a:endParaRPr>
          </a:p>
        </p:txBody>
      </p:sp>
      <p:pic>
        <p:nvPicPr>
          <p:cNvPr id="6" name="Picture 5">
            <a:extLst>
              <a:ext uri="{FF2B5EF4-FFF2-40B4-BE49-F238E27FC236}">
                <a16:creationId xmlns:a16="http://schemas.microsoft.com/office/drawing/2014/main" id="{AFE97F82-3E69-A740-A1D4-048F9B369C07}"/>
              </a:ext>
            </a:extLst>
          </p:cNvPr>
          <p:cNvPicPr>
            <a:picLocks noChangeAspect="1"/>
          </p:cNvPicPr>
          <p:nvPr/>
        </p:nvPicPr>
        <p:blipFill>
          <a:blip r:embed="rId3"/>
          <a:stretch>
            <a:fillRect/>
          </a:stretch>
        </p:blipFill>
        <p:spPr>
          <a:xfrm>
            <a:off x="246512" y="921839"/>
            <a:ext cx="4638640" cy="3146919"/>
          </a:xfrm>
          <a:prstGeom prst="rect">
            <a:avLst/>
          </a:prstGeom>
        </p:spPr>
      </p:pic>
      <p:sp>
        <p:nvSpPr>
          <p:cNvPr id="7" name="TextBox 6">
            <a:extLst>
              <a:ext uri="{FF2B5EF4-FFF2-40B4-BE49-F238E27FC236}">
                <a16:creationId xmlns:a16="http://schemas.microsoft.com/office/drawing/2014/main" id="{05629FFB-4EEE-0840-840A-FB890617865F}"/>
              </a:ext>
            </a:extLst>
          </p:cNvPr>
          <p:cNvSpPr txBox="1"/>
          <p:nvPr/>
        </p:nvSpPr>
        <p:spPr>
          <a:xfrm>
            <a:off x="437016" y="4672567"/>
            <a:ext cx="11497588" cy="1323439"/>
          </a:xfrm>
          <a:prstGeom prst="rect">
            <a:avLst/>
          </a:prstGeom>
          <a:noFill/>
          <a:ln w="28575">
            <a:solidFill>
              <a:schemeClr val="tx1"/>
            </a:solidFill>
          </a:ln>
        </p:spPr>
        <p:txBody>
          <a:bodyPr wrap="square">
            <a:spAutoFit/>
          </a:bodyPr>
          <a:lstStyle/>
          <a:p>
            <a:pPr marL="285750" indent="-285750">
              <a:buFont typeface="Arial" panose="020B0604020202020204" pitchFamily="34" charset="0"/>
              <a:buChar char="•"/>
            </a:pPr>
            <a:r>
              <a:rPr lang="en-US" sz="1600" dirty="0"/>
              <a:t>The higher is the value of α (i.e. the nearer to 1), the forecast becomes more sensitive to latest observations.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lower is the value of α (i.e. the nearer to 0), forecast will be less sensitively to latest observations.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Simple exponential forecast technique can not cope up with trends and seasonality present is time series.</a:t>
            </a:r>
          </a:p>
        </p:txBody>
      </p:sp>
      <p:pic>
        <p:nvPicPr>
          <p:cNvPr id="8" name="Picture 7">
            <a:extLst>
              <a:ext uri="{FF2B5EF4-FFF2-40B4-BE49-F238E27FC236}">
                <a16:creationId xmlns:a16="http://schemas.microsoft.com/office/drawing/2014/main" id="{70A4FD78-DC2C-FD4F-B789-52A47586209D}"/>
              </a:ext>
            </a:extLst>
          </p:cNvPr>
          <p:cNvPicPr>
            <a:picLocks noChangeAspect="1"/>
          </p:cNvPicPr>
          <p:nvPr/>
        </p:nvPicPr>
        <p:blipFill>
          <a:blip r:embed="rId4"/>
          <a:stretch>
            <a:fillRect/>
          </a:stretch>
        </p:blipFill>
        <p:spPr>
          <a:xfrm>
            <a:off x="4751892" y="708105"/>
            <a:ext cx="7040707" cy="3360653"/>
          </a:xfrm>
          <a:prstGeom prst="rect">
            <a:avLst/>
          </a:prstGeom>
        </p:spPr>
      </p:pic>
    </p:spTree>
    <p:extLst>
      <p:ext uri="{BB962C8B-B14F-4D97-AF65-F5344CB8AC3E}">
        <p14:creationId xmlns:p14="http://schemas.microsoft.com/office/powerpoint/2010/main" val="1416046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183245" y="130651"/>
            <a:ext cx="9972675"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FAILED PRODUCT CONCEPTS QUIZ</a:t>
            </a:r>
            <a:endParaRPr sz="3200" b="1" dirty="0">
              <a:solidFill>
                <a:schemeClr val="accent1"/>
              </a:solidFill>
              <a:latin typeface="+mj-lt"/>
              <a:ea typeface="Arial"/>
              <a:cs typeface="Arial"/>
              <a:sym typeface="Arial"/>
            </a:endParaRPr>
          </a:p>
        </p:txBody>
      </p:sp>
      <p:pic>
        <p:nvPicPr>
          <p:cNvPr id="3" name="Picture 2">
            <a:extLst>
              <a:ext uri="{FF2B5EF4-FFF2-40B4-BE49-F238E27FC236}">
                <a16:creationId xmlns:a16="http://schemas.microsoft.com/office/drawing/2014/main" id="{4F57A34F-49E0-43F2-B3FA-00A06DF3553E}"/>
              </a:ext>
            </a:extLst>
          </p:cNvPr>
          <p:cNvPicPr>
            <a:picLocks noChangeAspect="1"/>
          </p:cNvPicPr>
          <p:nvPr/>
        </p:nvPicPr>
        <p:blipFill>
          <a:blip r:embed="rId3"/>
          <a:stretch>
            <a:fillRect/>
          </a:stretch>
        </p:blipFill>
        <p:spPr>
          <a:xfrm>
            <a:off x="239800" y="903878"/>
            <a:ext cx="2646127" cy="2623414"/>
          </a:xfrm>
          <a:prstGeom prst="rect">
            <a:avLst/>
          </a:prstGeom>
        </p:spPr>
      </p:pic>
      <p:pic>
        <p:nvPicPr>
          <p:cNvPr id="5" name="Picture 4">
            <a:extLst>
              <a:ext uri="{FF2B5EF4-FFF2-40B4-BE49-F238E27FC236}">
                <a16:creationId xmlns:a16="http://schemas.microsoft.com/office/drawing/2014/main" id="{473B57A5-1D9F-43FF-BF67-CF514DF6DBC0}"/>
              </a:ext>
            </a:extLst>
          </p:cNvPr>
          <p:cNvPicPr>
            <a:picLocks noChangeAspect="1"/>
          </p:cNvPicPr>
          <p:nvPr/>
        </p:nvPicPr>
        <p:blipFill>
          <a:blip r:embed="rId4"/>
          <a:stretch>
            <a:fillRect/>
          </a:stretch>
        </p:blipFill>
        <p:spPr>
          <a:xfrm>
            <a:off x="3055640" y="903878"/>
            <a:ext cx="2956277" cy="2623414"/>
          </a:xfrm>
          <a:prstGeom prst="rect">
            <a:avLst/>
          </a:prstGeom>
        </p:spPr>
      </p:pic>
      <p:pic>
        <p:nvPicPr>
          <p:cNvPr id="7" name="Picture 6">
            <a:extLst>
              <a:ext uri="{FF2B5EF4-FFF2-40B4-BE49-F238E27FC236}">
                <a16:creationId xmlns:a16="http://schemas.microsoft.com/office/drawing/2014/main" id="{13F611BB-311E-41BD-A23D-90D21D830D30}"/>
              </a:ext>
            </a:extLst>
          </p:cNvPr>
          <p:cNvPicPr>
            <a:picLocks noChangeAspect="1"/>
          </p:cNvPicPr>
          <p:nvPr/>
        </p:nvPicPr>
        <p:blipFill>
          <a:blip r:embed="rId5"/>
          <a:stretch>
            <a:fillRect/>
          </a:stretch>
        </p:blipFill>
        <p:spPr>
          <a:xfrm>
            <a:off x="6351343" y="796842"/>
            <a:ext cx="3201605" cy="2971075"/>
          </a:xfrm>
          <a:prstGeom prst="rect">
            <a:avLst/>
          </a:prstGeom>
        </p:spPr>
      </p:pic>
      <p:pic>
        <p:nvPicPr>
          <p:cNvPr id="9" name="Picture 8">
            <a:extLst>
              <a:ext uri="{FF2B5EF4-FFF2-40B4-BE49-F238E27FC236}">
                <a16:creationId xmlns:a16="http://schemas.microsoft.com/office/drawing/2014/main" id="{E21C00A0-B4B3-46D4-8CA7-2BD19D11E1EC}"/>
              </a:ext>
            </a:extLst>
          </p:cNvPr>
          <p:cNvPicPr>
            <a:picLocks noChangeAspect="1"/>
          </p:cNvPicPr>
          <p:nvPr/>
        </p:nvPicPr>
        <p:blipFill>
          <a:blip r:embed="rId6"/>
          <a:stretch>
            <a:fillRect/>
          </a:stretch>
        </p:blipFill>
        <p:spPr>
          <a:xfrm>
            <a:off x="609660" y="3963777"/>
            <a:ext cx="3872873" cy="2173744"/>
          </a:xfrm>
          <a:prstGeom prst="rect">
            <a:avLst/>
          </a:prstGeom>
        </p:spPr>
      </p:pic>
      <p:pic>
        <p:nvPicPr>
          <p:cNvPr id="11" name="Picture 10">
            <a:extLst>
              <a:ext uri="{FF2B5EF4-FFF2-40B4-BE49-F238E27FC236}">
                <a16:creationId xmlns:a16="http://schemas.microsoft.com/office/drawing/2014/main" id="{C7C142E9-9F3F-450E-BA45-53A5216136DE}"/>
              </a:ext>
            </a:extLst>
          </p:cNvPr>
          <p:cNvPicPr>
            <a:picLocks noChangeAspect="1"/>
          </p:cNvPicPr>
          <p:nvPr/>
        </p:nvPicPr>
        <p:blipFill>
          <a:blip r:embed="rId7"/>
          <a:stretch>
            <a:fillRect/>
          </a:stretch>
        </p:blipFill>
        <p:spPr>
          <a:xfrm>
            <a:off x="4831574" y="4124714"/>
            <a:ext cx="3691252" cy="1914408"/>
          </a:xfrm>
          <a:prstGeom prst="rect">
            <a:avLst/>
          </a:prstGeom>
        </p:spPr>
      </p:pic>
      <p:pic>
        <p:nvPicPr>
          <p:cNvPr id="13" name="Picture 12">
            <a:extLst>
              <a:ext uri="{FF2B5EF4-FFF2-40B4-BE49-F238E27FC236}">
                <a16:creationId xmlns:a16="http://schemas.microsoft.com/office/drawing/2014/main" id="{57F4FD67-884E-4578-B302-A460B9B18BC0}"/>
              </a:ext>
            </a:extLst>
          </p:cNvPr>
          <p:cNvPicPr>
            <a:picLocks noChangeAspect="1"/>
          </p:cNvPicPr>
          <p:nvPr/>
        </p:nvPicPr>
        <p:blipFill>
          <a:blip r:embed="rId8"/>
          <a:stretch>
            <a:fillRect/>
          </a:stretch>
        </p:blipFill>
        <p:spPr>
          <a:xfrm>
            <a:off x="9987692" y="750109"/>
            <a:ext cx="1285285" cy="3059891"/>
          </a:xfrm>
          <a:prstGeom prst="rect">
            <a:avLst/>
          </a:prstGeom>
        </p:spPr>
      </p:pic>
      <p:pic>
        <p:nvPicPr>
          <p:cNvPr id="15" name="Picture 14">
            <a:extLst>
              <a:ext uri="{FF2B5EF4-FFF2-40B4-BE49-F238E27FC236}">
                <a16:creationId xmlns:a16="http://schemas.microsoft.com/office/drawing/2014/main" id="{D8708DEB-CE34-4E8F-9E45-1BF70A966634}"/>
              </a:ext>
            </a:extLst>
          </p:cNvPr>
          <p:cNvPicPr>
            <a:picLocks noChangeAspect="1"/>
          </p:cNvPicPr>
          <p:nvPr/>
        </p:nvPicPr>
        <p:blipFill>
          <a:blip r:embed="rId9"/>
          <a:stretch>
            <a:fillRect/>
          </a:stretch>
        </p:blipFill>
        <p:spPr>
          <a:xfrm>
            <a:off x="8747731" y="4071257"/>
            <a:ext cx="3106775" cy="2455083"/>
          </a:xfrm>
          <a:prstGeom prst="rect">
            <a:avLst/>
          </a:prstGeom>
        </p:spPr>
      </p:pic>
    </p:spTree>
    <p:extLst>
      <p:ext uri="{BB962C8B-B14F-4D97-AF65-F5344CB8AC3E}">
        <p14:creationId xmlns:p14="http://schemas.microsoft.com/office/powerpoint/2010/main" val="86445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1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1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294290" y="124237"/>
            <a:ext cx="9972675"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FAILED PRODUCT CONCEPTS QUIZ</a:t>
            </a:r>
            <a:endParaRPr sz="3200" b="1" dirty="0">
              <a:solidFill>
                <a:schemeClr val="accent1"/>
              </a:solidFill>
              <a:latin typeface="+mj-lt"/>
              <a:ea typeface="Arial"/>
              <a:cs typeface="Arial"/>
              <a:sym typeface="Arial"/>
            </a:endParaRPr>
          </a:p>
        </p:txBody>
      </p:sp>
      <p:pic>
        <p:nvPicPr>
          <p:cNvPr id="12" name="Picture 11">
            <a:extLst>
              <a:ext uri="{FF2B5EF4-FFF2-40B4-BE49-F238E27FC236}">
                <a16:creationId xmlns:a16="http://schemas.microsoft.com/office/drawing/2014/main" id="{FEF6F9F5-975D-A947-A53E-BD67F456C76E}"/>
              </a:ext>
            </a:extLst>
          </p:cNvPr>
          <p:cNvPicPr>
            <a:picLocks noChangeAspect="1"/>
          </p:cNvPicPr>
          <p:nvPr/>
        </p:nvPicPr>
        <p:blipFill rotWithShape="1">
          <a:blip r:embed="rId3"/>
          <a:srcRect l="4793" r="5997"/>
          <a:stretch/>
        </p:blipFill>
        <p:spPr>
          <a:xfrm>
            <a:off x="376263" y="949937"/>
            <a:ext cx="4144397" cy="2595092"/>
          </a:xfrm>
          <a:prstGeom prst="rect">
            <a:avLst/>
          </a:prstGeom>
        </p:spPr>
      </p:pic>
      <p:pic>
        <p:nvPicPr>
          <p:cNvPr id="14" name="Picture 13">
            <a:extLst>
              <a:ext uri="{FF2B5EF4-FFF2-40B4-BE49-F238E27FC236}">
                <a16:creationId xmlns:a16="http://schemas.microsoft.com/office/drawing/2014/main" id="{E6F159B4-EBA7-A546-ADE3-2481D024AF1C}"/>
              </a:ext>
            </a:extLst>
          </p:cNvPr>
          <p:cNvPicPr>
            <a:picLocks noChangeAspect="1"/>
          </p:cNvPicPr>
          <p:nvPr/>
        </p:nvPicPr>
        <p:blipFill>
          <a:blip r:embed="rId4"/>
          <a:stretch>
            <a:fillRect/>
          </a:stretch>
        </p:blipFill>
        <p:spPr>
          <a:xfrm>
            <a:off x="4746117" y="1461072"/>
            <a:ext cx="4599269" cy="1042642"/>
          </a:xfrm>
          <a:prstGeom prst="rect">
            <a:avLst/>
          </a:prstGeom>
        </p:spPr>
      </p:pic>
      <p:pic>
        <p:nvPicPr>
          <p:cNvPr id="16" name="Picture 15">
            <a:extLst>
              <a:ext uri="{FF2B5EF4-FFF2-40B4-BE49-F238E27FC236}">
                <a16:creationId xmlns:a16="http://schemas.microsoft.com/office/drawing/2014/main" id="{1B19508B-04A1-7F40-9084-17A59AA6EB08}"/>
              </a:ext>
            </a:extLst>
          </p:cNvPr>
          <p:cNvPicPr>
            <a:picLocks noChangeAspect="1"/>
          </p:cNvPicPr>
          <p:nvPr/>
        </p:nvPicPr>
        <p:blipFill>
          <a:blip r:embed="rId5"/>
          <a:stretch>
            <a:fillRect/>
          </a:stretch>
        </p:blipFill>
        <p:spPr>
          <a:xfrm>
            <a:off x="792538" y="3706885"/>
            <a:ext cx="3642382" cy="2445118"/>
          </a:xfrm>
          <a:prstGeom prst="rect">
            <a:avLst/>
          </a:prstGeom>
        </p:spPr>
      </p:pic>
      <p:pic>
        <p:nvPicPr>
          <p:cNvPr id="17" name="Picture 16">
            <a:extLst>
              <a:ext uri="{FF2B5EF4-FFF2-40B4-BE49-F238E27FC236}">
                <a16:creationId xmlns:a16="http://schemas.microsoft.com/office/drawing/2014/main" id="{F0D68AA8-B86C-7A44-B14B-5BED49442491}"/>
              </a:ext>
            </a:extLst>
          </p:cNvPr>
          <p:cNvPicPr>
            <a:picLocks noChangeAspect="1"/>
          </p:cNvPicPr>
          <p:nvPr/>
        </p:nvPicPr>
        <p:blipFill>
          <a:blip r:embed="rId6"/>
          <a:stretch>
            <a:fillRect/>
          </a:stretch>
        </p:blipFill>
        <p:spPr>
          <a:xfrm>
            <a:off x="4864155" y="3123279"/>
            <a:ext cx="2646926" cy="3594407"/>
          </a:xfrm>
          <a:prstGeom prst="rect">
            <a:avLst/>
          </a:prstGeom>
        </p:spPr>
      </p:pic>
      <p:pic>
        <p:nvPicPr>
          <p:cNvPr id="18" name="Picture 17">
            <a:extLst>
              <a:ext uri="{FF2B5EF4-FFF2-40B4-BE49-F238E27FC236}">
                <a16:creationId xmlns:a16="http://schemas.microsoft.com/office/drawing/2014/main" id="{D89373DF-1FA3-8F4A-9171-0B5F1B9BAFF4}"/>
              </a:ext>
            </a:extLst>
          </p:cNvPr>
          <p:cNvPicPr>
            <a:picLocks noChangeAspect="1"/>
          </p:cNvPicPr>
          <p:nvPr/>
        </p:nvPicPr>
        <p:blipFill>
          <a:blip r:embed="rId7"/>
          <a:stretch>
            <a:fillRect/>
          </a:stretch>
        </p:blipFill>
        <p:spPr>
          <a:xfrm>
            <a:off x="7736538" y="3566022"/>
            <a:ext cx="4161172" cy="2697587"/>
          </a:xfrm>
          <a:prstGeom prst="rect">
            <a:avLst/>
          </a:prstGeom>
        </p:spPr>
      </p:pic>
      <p:pic>
        <p:nvPicPr>
          <p:cNvPr id="19" name="Picture 18">
            <a:extLst>
              <a:ext uri="{FF2B5EF4-FFF2-40B4-BE49-F238E27FC236}">
                <a16:creationId xmlns:a16="http://schemas.microsoft.com/office/drawing/2014/main" id="{502E9B11-871F-F64E-AA24-ACA0E9F3DEB2}"/>
              </a:ext>
            </a:extLst>
          </p:cNvPr>
          <p:cNvPicPr>
            <a:picLocks noChangeAspect="1"/>
          </p:cNvPicPr>
          <p:nvPr/>
        </p:nvPicPr>
        <p:blipFill>
          <a:blip r:embed="rId8"/>
          <a:stretch>
            <a:fillRect/>
          </a:stretch>
        </p:blipFill>
        <p:spPr>
          <a:xfrm>
            <a:off x="9774621" y="687693"/>
            <a:ext cx="1965434" cy="2908842"/>
          </a:xfrm>
          <a:prstGeom prst="rect">
            <a:avLst/>
          </a:prstGeom>
        </p:spPr>
      </p:pic>
    </p:spTree>
    <p:extLst>
      <p:ext uri="{BB962C8B-B14F-4D97-AF65-F5344CB8AC3E}">
        <p14:creationId xmlns:p14="http://schemas.microsoft.com/office/powerpoint/2010/main" val="134928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10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1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1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3"/>
          <p:cNvSpPr txBox="1">
            <a:spLocks noGrp="1"/>
          </p:cNvSpPr>
          <p:nvPr>
            <p:ph type="title"/>
          </p:nvPr>
        </p:nvSpPr>
        <p:spPr>
          <a:xfrm>
            <a:off x="701099" y="642498"/>
            <a:ext cx="347599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rgbClr val="00BE6D"/>
                </a:solidFill>
                <a:latin typeface="+mj-lt"/>
                <a:ea typeface="Arial"/>
                <a:cs typeface="Arial"/>
                <a:sym typeface="Arial"/>
              </a:rPr>
              <a:t>AGENDA</a:t>
            </a:r>
            <a:endParaRPr sz="3200" b="1" dirty="0">
              <a:solidFill>
                <a:srgbClr val="00BE6D"/>
              </a:solidFill>
              <a:latin typeface="+mj-lt"/>
              <a:ea typeface="Arial"/>
              <a:cs typeface="Arial"/>
              <a:sym typeface="Arial"/>
            </a:endParaRPr>
          </a:p>
        </p:txBody>
      </p:sp>
      <p:sp>
        <p:nvSpPr>
          <p:cNvPr id="115" name="Google Shape;115;p3"/>
          <p:cNvSpPr txBox="1"/>
          <p:nvPr/>
        </p:nvSpPr>
        <p:spPr>
          <a:xfrm>
            <a:off x="705621" y="1474903"/>
            <a:ext cx="7381461" cy="3970277"/>
          </a:xfrm>
          <a:prstGeom prst="rect">
            <a:avLst/>
          </a:prstGeom>
          <a:noFill/>
          <a:ln>
            <a:noFill/>
          </a:ln>
        </p:spPr>
        <p:txBody>
          <a:bodyPr spcFirstLastPara="1" wrap="square" lIns="91425" tIns="45700" rIns="91425" bIns="45700" anchor="t" anchorCtr="0">
            <a:spAutoFit/>
          </a:bodyPr>
          <a:lstStyle/>
          <a:p>
            <a:pPr marL="285750" lvl="0" indent="-285750">
              <a:lnSpc>
                <a:spcPct val="150000"/>
              </a:lnSpc>
              <a:buClr>
                <a:srgbClr val="408191"/>
              </a:buClr>
              <a:buSzPts val="2800"/>
              <a:buFont typeface="Arial"/>
              <a:buChar char="•"/>
            </a:pPr>
            <a:r>
              <a:rPr lang="en-US" sz="2400" b="1" dirty="0">
                <a:ea typeface="Arial"/>
                <a:cs typeface="Arial"/>
                <a:sym typeface="Arial"/>
              </a:rPr>
              <a:t>Module </a:t>
            </a:r>
            <a:r>
              <a:rPr lang="en-US" sz="2400" b="1" dirty="0"/>
              <a:t>6</a:t>
            </a:r>
            <a:r>
              <a:rPr lang="en-US" sz="2400" b="1" dirty="0">
                <a:ea typeface="Arial"/>
                <a:cs typeface="Arial"/>
                <a:sym typeface="Arial"/>
              </a:rPr>
              <a:t> Review</a:t>
            </a:r>
          </a:p>
          <a:p>
            <a:pPr marL="285750" lvl="0" indent="-285750">
              <a:lnSpc>
                <a:spcPct val="150000"/>
              </a:lnSpc>
              <a:buClr>
                <a:srgbClr val="408191"/>
              </a:buClr>
              <a:buSzPts val="2800"/>
              <a:buFont typeface="Arial"/>
              <a:buChar char="•"/>
            </a:pPr>
            <a:r>
              <a:rPr lang="en-US" sz="2400" b="1" dirty="0"/>
              <a:t>Assignment 4.2 Example</a:t>
            </a:r>
          </a:p>
          <a:p>
            <a:pPr marL="285750" lvl="0" indent="-285750">
              <a:lnSpc>
                <a:spcPct val="150000"/>
              </a:lnSpc>
              <a:buClr>
                <a:srgbClr val="408191"/>
              </a:buClr>
              <a:buSzPts val="2800"/>
              <a:buFont typeface="Arial"/>
              <a:buChar char="•"/>
            </a:pPr>
            <a:r>
              <a:rPr lang="en-US" sz="2400" b="1" dirty="0">
                <a:ea typeface="Arial"/>
                <a:cs typeface="Arial"/>
                <a:sym typeface="Arial"/>
              </a:rPr>
              <a:t>Assignment Discussions</a:t>
            </a:r>
          </a:p>
          <a:p>
            <a:pPr marL="285750" lvl="0" indent="-285750">
              <a:lnSpc>
                <a:spcPct val="150000"/>
              </a:lnSpc>
              <a:buClr>
                <a:srgbClr val="408191"/>
              </a:buClr>
              <a:buSzPts val="2800"/>
              <a:buFont typeface="Arial"/>
              <a:buChar char="•"/>
            </a:pPr>
            <a:r>
              <a:rPr lang="en-US" sz="2400" b="1" dirty="0"/>
              <a:t>Additional Resources</a:t>
            </a:r>
          </a:p>
          <a:p>
            <a:pPr marL="285750" lvl="0" indent="-285750">
              <a:lnSpc>
                <a:spcPct val="150000"/>
              </a:lnSpc>
              <a:buClr>
                <a:srgbClr val="408191"/>
              </a:buClr>
              <a:buSzPts val="2800"/>
              <a:buFont typeface="Arial"/>
              <a:buChar char="•"/>
            </a:pPr>
            <a:r>
              <a:rPr lang="en-US" sz="2400" b="1" dirty="0" err="1">
                <a:ea typeface="Arial"/>
                <a:cs typeface="Arial"/>
                <a:sym typeface="Arial"/>
              </a:rPr>
              <a:t>Programme</a:t>
            </a:r>
            <a:r>
              <a:rPr lang="en-US" sz="2400" b="1" dirty="0">
                <a:ea typeface="Arial"/>
                <a:cs typeface="Arial"/>
                <a:sym typeface="Arial"/>
              </a:rPr>
              <a:t> Schedule</a:t>
            </a:r>
            <a:endParaRPr lang="en-US" sz="2400" b="1" dirty="0"/>
          </a:p>
          <a:p>
            <a:pPr marL="285750" lvl="0" indent="-285750">
              <a:lnSpc>
                <a:spcPct val="150000"/>
              </a:lnSpc>
              <a:buClr>
                <a:srgbClr val="408191"/>
              </a:buClr>
              <a:buSzPts val="2800"/>
              <a:buFont typeface="Arial"/>
              <a:buChar char="•"/>
            </a:pPr>
            <a:r>
              <a:rPr lang="en-US" sz="2400" b="1" dirty="0">
                <a:ea typeface="Arial"/>
                <a:cs typeface="Arial"/>
                <a:sym typeface="Arial"/>
              </a:rPr>
              <a:t>Next Week</a:t>
            </a:r>
            <a:endParaRPr lang="en-US" sz="2400" b="1" dirty="0"/>
          </a:p>
          <a:p>
            <a:pPr marL="285750" lvl="0" indent="-285750">
              <a:lnSpc>
                <a:spcPct val="150000"/>
              </a:lnSpc>
              <a:buClr>
                <a:srgbClr val="408191"/>
              </a:buClr>
              <a:buSzPts val="2800"/>
              <a:buFont typeface="Arial"/>
              <a:buChar char="•"/>
            </a:pPr>
            <a:r>
              <a:rPr lang="en-US" sz="2400" b="1" dirty="0">
                <a:ea typeface="Arial"/>
                <a:cs typeface="Arial"/>
                <a:sym typeface="Arial"/>
              </a:rPr>
              <a:t>Q&amp;A</a:t>
            </a:r>
            <a:endParaRPr lang="en-US" sz="2400" b="1" dirty="0"/>
          </a:p>
        </p:txBody>
      </p:sp>
      <p:pic>
        <p:nvPicPr>
          <p:cNvPr id="116" name="Google Shape;116;p3"/>
          <p:cNvPicPr preferRelativeResize="0"/>
          <p:nvPr/>
        </p:nvPicPr>
        <p:blipFill rotWithShape="1">
          <a:blip r:embed="rId3">
            <a:alphaModFix/>
          </a:blip>
          <a:srcRect/>
          <a:stretch/>
        </p:blipFill>
        <p:spPr>
          <a:xfrm>
            <a:off x="6297287" y="1520976"/>
            <a:ext cx="3673646" cy="2334653"/>
          </a:xfrm>
          <a:prstGeom prst="rect">
            <a:avLst/>
          </a:prstGeom>
          <a:noFill/>
          <a:ln w="76200" cap="flat" cmpd="sng">
            <a:solidFill>
              <a:schemeClr val="lt1"/>
            </a:solidFill>
            <a:prstDash val="solid"/>
            <a:round/>
            <a:headEnd type="none" w="sm" len="sm"/>
            <a:tailEnd type="none" w="sm" len="sm"/>
          </a:ln>
        </p:spPr>
      </p:pic>
      <p:pic>
        <p:nvPicPr>
          <p:cNvPr id="117" name="Google Shape;117;p3" descr="Indian School of Business - Latest News in Telugu, Photos, Videos, Today  Telugu News on Indian School of Business | Sakshi"/>
          <p:cNvPicPr preferRelativeResize="0"/>
          <p:nvPr/>
        </p:nvPicPr>
        <p:blipFill rotWithShape="1">
          <a:blip r:embed="rId4">
            <a:alphaModFix/>
          </a:blip>
          <a:srcRect/>
          <a:stretch/>
        </p:blipFill>
        <p:spPr>
          <a:xfrm>
            <a:off x="8199097" y="3337561"/>
            <a:ext cx="3467595" cy="2179123"/>
          </a:xfrm>
          <a:prstGeom prst="rect">
            <a:avLst/>
          </a:prstGeom>
          <a:noFill/>
          <a:ln w="76200" cap="flat" cmpd="sng">
            <a:solidFill>
              <a:schemeClr val="lt1"/>
            </a:solidFill>
            <a:prstDash val="solid"/>
            <a:round/>
            <a:headEnd type="none" w="sm" len="sm"/>
            <a:tailEnd type="none" w="sm" len="sm"/>
          </a:ln>
        </p:spPr>
      </p:pic>
      <p:pic>
        <p:nvPicPr>
          <p:cNvPr id="118" name="Google Shape;118;p3" descr="Poets&amp;amp;Quants | ISB May Be The Most Interesting B-School In The World"/>
          <p:cNvPicPr preferRelativeResize="0"/>
          <p:nvPr/>
        </p:nvPicPr>
        <p:blipFill rotWithShape="1">
          <a:blip r:embed="rId5">
            <a:alphaModFix/>
          </a:blip>
          <a:srcRect/>
          <a:stretch/>
        </p:blipFill>
        <p:spPr>
          <a:xfrm>
            <a:off x="6198927" y="4762051"/>
            <a:ext cx="3086129" cy="1944647"/>
          </a:xfrm>
          <a:prstGeom prst="rect">
            <a:avLst/>
          </a:prstGeom>
          <a:noFill/>
          <a:ln w="762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3198980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0" y="64402"/>
            <a:ext cx="9648825"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GENERAL COMMENTARY - JUDGMENT</a:t>
            </a:r>
            <a:endParaRPr sz="3200" b="1" dirty="0">
              <a:solidFill>
                <a:schemeClr val="accent1"/>
              </a:solidFill>
              <a:latin typeface="+mj-lt"/>
              <a:ea typeface="Arial"/>
              <a:cs typeface="Arial"/>
              <a:sym typeface="Arial"/>
            </a:endParaRPr>
          </a:p>
        </p:txBody>
      </p:sp>
      <p:pic>
        <p:nvPicPr>
          <p:cNvPr id="8194" name="Picture 2" descr="Finding Kat Heckenbach: My 2021 Goals...er, Guidelines">
            <a:extLst>
              <a:ext uri="{FF2B5EF4-FFF2-40B4-BE49-F238E27FC236}">
                <a16:creationId xmlns:a16="http://schemas.microsoft.com/office/drawing/2014/main" id="{C4C6B569-95DC-2740-B1FE-411F51DF6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371" y="1043310"/>
            <a:ext cx="10929257" cy="5719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968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8" name="Picture 7" descr="Graphical user interface, text, application, email&#10;&#10;Description automatically generated">
            <a:extLst>
              <a:ext uri="{FF2B5EF4-FFF2-40B4-BE49-F238E27FC236}">
                <a16:creationId xmlns:a16="http://schemas.microsoft.com/office/drawing/2014/main" id="{9D742FF0-B9D0-DF4B-9612-BA760332B20E}"/>
              </a:ext>
            </a:extLst>
          </p:cNvPr>
          <p:cNvPicPr>
            <a:picLocks noChangeAspect="1"/>
          </p:cNvPicPr>
          <p:nvPr/>
        </p:nvPicPr>
        <p:blipFill>
          <a:blip r:embed="rId3"/>
          <a:stretch>
            <a:fillRect/>
          </a:stretch>
        </p:blipFill>
        <p:spPr>
          <a:xfrm>
            <a:off x="1066855" y="764804"/>
            <a:ext cx="10804616" cy="5673781"/>
          </a:xfrm>
          <a:prstGeom prst="rect">
            <a:avLst/>
          </a:prstGeom>
        </p:spPr>
      </p:pic>
      <p:sp>
        <p:nvSpPr>
          <p:cNvPr id="102" name="Google Shape;102;p2"/>
          <p:cNvSpPr txBox="1">
            <a:spLocks noGrp="1"/>
          </p:cNvSpPr>
          <p:nvPr>
            <p:ph type="title" idx="4294967295"/>
          </p:nvPr>
        </p:nvSpPr>
        <p:spPr>
          <a:xfrm>
            <a:off x="0" y="-19736"/>
            <a:ext cx="6237288"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ASSIGNMENT 6</a:t>
            </a:r>
            <a:r>
              <a:rPr lang="en-US" sz="3200" b="1" dirty="0">
                <a:solidFill>
                  <a:schemeClr val="accent1"/>
                </a:solidFill>
                <a:latin typeface="+mj-lt"/>
              </a:rPr>
              <a:t>.4</a:t>
            </a:r>
            <a:r>
              <a:rPr lang="en-US" sz="3200" b="1" dirty="0">
                <a:solidFill>
                  <a:schemeClr val="accent1"/>
                </a:solidFill>
                <a:latin typeface="+mj-lt"/>
                <a:ea typeface="Arial"/>
                <a:cs typeface="Arial"/>
                <a:sym typeface="Arial"/>
              </a:rPr>
              <a:t> PROBLEM</a:t>
            </a:r>
            <a:endParaRPr sz="3200" b="1" dirty="0">
              <a:solidFill>
                <a:schemeClr val="accent1"/>
              </a:solidFill>
              <a:latin typeface="+mj-lt"/>
              <a:ea typeface="Arial"/>
              <a:cs typeface="Arial"/>
              <a:sym typeface="Arial"/>
            </a:endParaRPr>
          </a:p>
        </p:txBody>
      </p:sp>
      <p:sp>
        <p:nvSpPr>
          <p:cNvPr id="4" name="Rounded Rectangle 3">
            <a:extLst>
              <a:ext uri="{FF2B5EF4-FFF2-40B4-BE49-F238E27FC236}">
                <a16:creationId xmlns:a16="http://schemas.microsoft.com/office/drawing/2014/main" id="{EE00402D-76C8-CC4A-91C6-4704F0B3F68B}"/>
              </a:ext>
            </a:extLst>
          </p:cNvPr>
          <p:cNvSpPr/>
          <p:nvPr/>
        </p:nvSpPr>
        <p:spPr>
          <a:xfrm>
            <a:off x="975416" y="2013167"/>
            <a:ext cx="10709362" cy="2280231"/>
          </a:xfrm>
          <a:prstGeom prst="roundRect">
            <a:avLst>
              <a:gd name="adj" fmla="val 9373"/>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96A5599-07E0-BC4C-968B-E78A43A9293C}"/>
              </a:ext>
            </a:extLst>
          </p:cNvPr>
          <p:cNvSpPr/>
          <p:nvPr/>
        </p:nvSpPr>
        <p:spPr>
          <a:xfrm>
            <a:off x="975416" y="4326748"/>
            <a:ext cx="10804616" cy="2145187"/>
          </a:xfrm>
          <a:prstGeom prst="roundRect">
            <a:avLst>
              <a:gd name="adj" fmla="val 10578"/>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04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8" name="Picture 7" descr="Graphical user interface, text&#10;&#10;Description automatically generated">
            <a:extLst>
              <a:ext uri="{FF2B5EF4-FFF2-40B4-BE49-F238E27FC236}">
                <a16:creationId xmlns:a16="http://schemas.microsoft.com/office/drawing/2014/main" id="{16617C4F-8A58-024B-BDC1-5AAEAF3105E2}"/>
              </a:ext>
            </a:extLst>
          </p:cNvPr>
          <p:cNvPicPr>
            <a:picLocks noChangeAspect="1"/>
          </p:cNvPicPr>
          <p:nvPr/>
        </p:nvPicPr>
        <p:blipFill>
          <a:blip r:embed="rId3"/>
          <a:stretch>
            <a:fillRect/>
          </a:stretch>
        </p:blipFill>
        <p:spPr>
          <a:xfrm>
            <a:off x="518221" y="2166257"/>
            <a:ext cx="11470580" cy="2457981"/>
          </a:xfrm>
          <a:prstGeom prst="rect">
            <a:avLst/>
          </a:prstGeom>
        </p:spPr>
      </p:pic>
      <p:sp>
        <p:nvSpPr>
          <p:cNvPr id="102" name="Google Shape;102;p2"/>
          <p:cNvSpPr txBox="1">
            <a:spLocks noGrp="1"/>
          </p:cNvSpPr>
          <p:nvPr>
            <p:ph type="title" idx="4294967295"/>
          </p:nvPr>
        </p:nvSpPr>
        <p:spPr>
          <a:xfrm>
            <a:off x="335343" y="411513"/>
            <a:ext cx="7101829"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ASSIGNMENT 6</a:t>
            </a:r>
            <a:r>
              <a:rPr lang="en-US" sz="3200" b="1" dirty="0">
                <a:solidFill>
                  <a:schemeClr val="accent1"/>
                </a:solidFill>
                <a:latin typeface="+mj-lt"/>
              </a:rPr>
              <a:t>.4</a:t>
            </a:r>
            <a:r>
              <a:rPr lang="en-US" sz="3200" b="1" dirty="0">
                <a:solidFill>
                  <a:schemeClr val="accent1"/>
                </a:solidFill>
                <a:latin typeface="+mj-lt"/>
                <a:ea typeface="Arial"/>
                <a:cs typeface="Arial"/>
                <a:sym typeface="Arial"/>
              </a:rPr>
              <a:t> SUBMISSION</a:t>
            </a:r>
            <a:endParaRPr sz="3200" b="1" dirty="0">
              <a:solidFill>
                <a:schemeClr val="accent1"/>
              </a:solidFill>
              <a:latin typeface="+mj-lt"/>
              <a:ea typeface="Arial"/>
              <a:cs typeface="Arial"/>
              <a:sym typeface="Arial"/>
            </a:endParaRPr>
          </a:p>
        </p:txBody>
      </p:sp>
      <p:sp>
        <p:nvSpPr>
          <p:cNvPr id="2" name="Rounded Rectangle 1">
            <a:extLst>
              <a:ext uri="{FF2B5EF4-FFF2-40B4-BE49-F238E27FC236}">
                <a16:creationId xmlns:a16="http://schemas.microsoft.com/office/drawing/2014/main" id="{8C916FA9-17E9-3C4C-8908-4DF44165D3C1}"/>
              </a:ext>
            </a:extLst>
          </p:cNvPr>
          <p:cNvSpPr/>
          <p:nvPr/>
        </p:nvSpPr>
        <p:spPr>
          <a:xfrm>
            <a:off x="518221" y="2645229"/>
            <a:ext cx="11499720" cy="2068284"/>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29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189095" y="228635"/>
            <a:ext cx="6237288"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ASSIGNMENT 6</a:t>
            </a:r>
            <a:r>
              <a:rPr lang="en-US" sz="3200" b="1" dirty="0">
                <a:solidFill>
                  <a:schemeClr val="accent1"/>
                </a:solidFill>
                <a:latin typeface="+mj-lt"/>
              </a:rPr>
              <a:t>.4 - DIAPERS</a:t>
            </a:r>
            <a:endParaRPr sz="3200" b="1" dirty="0">
              <a:solidFill>
                <a:schemeClr val="accent1"/>
              </a:solidFill>
              <a:latin typeface="+mj-lt"/>
              <a:ea typeface="Arial"/>
              <a:cs typeface="Arial"/>
              <a:sym typeface="Arial"/>
            </a:endParaRPr>
          </a:p>
        </p:txBody>
      </p:sp>
      <p:pic>
        <p:nvPicPr>
          <p:cNvPr id="4" name="Picture 3" descr="A screenshot of a computer&#10;&#10;Description automatically generated with medium confidence">
            <a:extLst>
              <a:ext uri="{FF2B5EF4-FFF2-40B4-BE49-F238E27FC236}">
                <a16:creationId xmlns:a16="http://schemas.microsoft.com/office/drawing/2014/main" id="{34976E8C-7E99-C74E-9CD3-58EE2006EC1E}"/>
              </a:ext>
            </a:extLst>
          </p:cNvPr>
          <p:cNvPicPr>
            <a:picLocks noChangeAspect="1"/>
          </p:cNvPicPr>
          <p:nvPr/>
        </p:nvPicPr>
        <p:blipFill>
          <a:blip r:embed="rId3"/>
          <a:stretch>
            <a:fillRect/>
          </a:stretch>
        </p:blipFill>
        <p:spPr>
          <a:xfrm>
            <a:off x="189095" y="1850571"/>
            <a:ext cx="11854543" cy="3167743"/>
          </a:xfrm>
          <a:prstGeom prst="rect">
            <a:avLst/>
          </a:prstGeom>
        </p:spPr>
      </p:pic>
      <p:sp>
        <p:nvSpPr>
          <p:cNvPr id="5" name="Rounded Rectangle 4">
            <a:extLst>
              <a:ext uri="{FF2B5EF4-FFF2-40B4-BE49-F238E27FC236}">
                <a16:creationId xmlns:a16="http://schemas.microsoft.com/office/drawing/2014/main" id="{415EA925-EAD3-D64A-A811-8FC58BCF1982}"/>
              </a:ext>
            </a:extLst>
          </p:cNvPr>
          <p:cNvSpPr/>
          <p:nvPr/>
        </p:nvSpPr>
        <p:spPr>
          <a:xfrm>
            <a:off x="189095" y="3820886"/>
            <a:ext cx="7692162" cy="435428"/>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3AD4DE7F-571B-9248-BAD0-5078269AECBC}"/>
              </a:ext>
            </a:extLst>
          </p:cNvPr>
          <p:cNvSpPr/>
          <p:nvPr/>
        </p:nvSpPr>
        <p:spPr>
          <a:xfrm>
            <a:off x="189095" y="4506686"/>
            <a:ext cx="7191419" cy="402771"/>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498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ppt_x"/>
                                          </p:val>
                                        </p:tav>
                                        <p:tav tm="100000">
                                          <p:val>
                                            <p:strVal val="#ppt_x"/>
                                          </p:val>
                                        </p:tav>
                                      </p:tavLst>
                                    </p:anim>
                                    <p:anim calcmode="lin" valueType="num">
                                      <p:cBhvr additive="base">
                                        <p:cTn id="14"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238476" y="39364"/>
            <a:ext cx="6771913"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ASSIGNMENT 6</a:t>
            </a:r>
            <a:r>
              <a:rPr lang="en-US" sz="3200" b="1" dirty="0">
                <a:solidFill>
                  <a:schemeClr val="accent1"/>
                </a:solidFill>
                <a:latin typeface="+mj-lt"/>
              </a:rPr>
              <a:t>.4 – ICE CREAM</a:t>
            </a:r>
            <a:endParaRPr sz="3200" b="1" dirty="0">
              <a:solidFill>
                <a:schemeClr val="accent1"/>
              </a:solidFill>
              <a:latin typeface="+mj-lt"/>
              <a:ea typeface="Arial"/>
              <a:cs typeface="Arial"/>
              <a:sym typeface="Arial"/>
            </a:endParaRPr>
          </a:p>
        </p:txBody>
      </p:sp>
      <p:pic>
        <p:nvPicPr>
          <p:cNvPr id="3" name="Picture 2" descr="Text&#10;&#10;Description automatically generated">
            <a:extLst>
              <a:ext uri="{FF2B5EF4-FFF2-40B4-BE49-F238E27FC236}">
                <a16:creationId xmlns:a16="http://schemas.microsoft.com/office/drawing/2014/main" id="{8C7E976E-39D2-D049-8A94-F07F0070BFFE}"/>
              </a:ext>
            </a:extLst>
          </p:cNvPr>
          <p:cNvPicPr>
            <a:picLocks noChangeAspect="1"/>
          </p:cNvPicPr>
          <p:nvPr/>
        </p:nvPicPr>
        <p:blipFill>
          <a:blip r:embed="rId3"/>
          <a:stretch>
            <a:fillRect/>
          </a:stretch>
        </p:blipFill>
        <p:spPr>
          <a:xfrm>
            <a:off x="239245" y="1883229"/>
            <a:ext cx="11960981" cy="3156857"/>
          </a:xfrm>
          <a:prstGeom prst="rect">
            <a:avLst/>
          </a:prstGeom>
        </p:spPr>
      </p:pic>
      <p:sp>
        <p:nvSpPr>
          <p:cNvPr id="4" name="Rounded Rectangle 3">
            <a:extLst>
              <a:ext uri="{FF2B5EF4-FFF2-40B4-BE49-F238E27FC236}">
                <a16:creationId xmlns:a16="http://schemas.microsoft.com/office/drawing/2014/main" id="{975E9F41-C5FF-3B4E-AC39-BCACD7D18B86}"/>
              </a:ext>
            </a:extLst>
          </p:cNvPr>
          <p:cNvSpPr/>
          <p:nvPr/>
        </p:nvSpPr>
        <p:spPr>
          <a:xfrm>
            <a:off x="239245" y="4223657"/>
            <a:ext cx="5127412" cy="39188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07DB79B-4BD9-7C47-9FE8-F6E54BF5608F}"/>
              </a:ext>
            </a:extLst>
          </p:cNvPr>
          <p:cNvSpPr/>
          <p:nvPr/>
        </p:nvSpPr>
        <p:spPr>
          <a:xfrm>
            <a:off x="5900057" y="4223657"/>
            <a:ext cx="1502229" cy="39188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42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1+#ppt_w/2"/>
                                          </p:val>
                                        </p:tav>
                                        <p:tav tm="100000">
                                          <p:val>
                                            <p:strVal val="#ppt_x"/>
                                          </p:val>
                                        </p:tav>
                                      </p:tavLst>
                                    </p:anim>
                                    <p:anim calcmode="lin" valueType="num">
                                      <p:cBhvr additive="base">
                                        <p:cTn id="14"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426782" y="106924"/>
            <a:ext cx="9971088"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a:t>
            </a:r>
            <a:r>
              <a:rPr lang="en-US" sz="3200" b="1" dirty="0">
                <a:solidFill>
                  <a:schemeClr val="accent1"/>
                </a:solidFill>
                <a:latin typeface="+mj-lt"/>
              </a:rPr>
              <a:t>FORECASTING</a:t>
            </a:r>
            <a:endParaRPr sz="3200" b="1" dirty="0">
              <a:solidFill>
                <a:schemeClr val="accent1"/>
              </a:solidFill>
              <a:latin typeface="+mj-lt"/>
              <a:ea typeface="Arial"/>
              <a:cs typeface="Arial"/>
              <a:sym typeface="Arial"/>
            </a:endParaRPr>
          </a:p>
        </p:txBody>
      </p:sp>
      <p:sp>
        <p:nvSpPr>
          <p:cNvPr id="2" name="Rectangle 1">
            <a:extLst>
              <a:ext uri="{FF2B5EF4-FFF2-40B4-BE49-F238E27FC236}">
                <a16:creationId xmlns:a16="http://schemas.microsoft.com/office/drawing/2014/main" id="{7702B4B2-E77A-6B49-A37D-AC435473CD6D}"/>
              </a:ext>
            </a:extLst>
          </p:cNvPr>
          <p:cNvSpPr/>
          <p:nvPr/>
        </p:nvSpPr>
        <p:spPr>
          <a:xfrm>
            <a:off x="426782" y="1152398"/>
            <a:ext cx="3657560" cy="2923877"/>
          </a:xfrm>
          <a:prstGeom prst="rect">
            <a:avLst/>
          </a:prstGeom>
        </p:spPr>
        <p:txBody>
          <a:bodyPr wrap="square">
            <a:spAutoFit/>
          </a:bodyPr>
          <a:lstStyle/>
          <a:p>
            <a:r>
              <a:rPr lang="en-US" sz="3200" dirty="0">
                <a:solidFill>
                  <a:srgbClr val="202124"/>
                </a:solidFill>
                <a:latin typeface="+mn-lt"/>
              </a:rPr>
              <a:t>Prediction is very difficult, especially if it's about the future!</a:t>
            </a:r>
          </a:p>
          <a:p>
            <a:endParaRPr lang="en-US" sz="2800" dirty="0">
              <a:solidFill>
                <a:srgbClr val="202124"/>
              </a:solidFill>
              <a:latin typeface="+mn-lt"/>
            </a:endParaRPr>
          </a:p>
          <a:p>
            <a:pPr algn="r"/>
            <a:r>
              <a:rPr lang="en-US" sz="2800" i="1" dirty="0">
                <a:solidFill>
                  <a:srgbClr val="202124"/>
                </a:solidFill>
                <a:latin typeface="+mn-lt"/>
              </a:rPr>
              <a:t>Niels Bohr</a:t>
            </a:r>
            <a:endParaRPr lang="en-US" sz="2800" i="1" dirty="0">
              <a:latin typeface="+mn-lt"/>
            </a:endParaRPr>
          </a:p>
        </p:txBody>
      </p:sp>
      <p:pic>
        <p:nvPicPr>
          <p:cNvPr id="11266" name="Picture 2" descr="difficult to see. always in motion is the future. - Yoda | Meme Generator">
            <a:extLst>
              <a:ext uri="{FF2B5EF4-FFF2-40B4-BE49-F238E27FC236}">
                <a16:creationId xmlns:a16="http://schemas.microsoft.com/office/drawing/2014/main" id="{49649EEE-F8D0-654D-9283-740601BDB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171" y="914400"/>
            <a:ext cx="7378609" cy="558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08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checkerboard(across)">
                                      <p:cBhvr>
                                        <p:cTn id="7" dur="20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456993" y="320074"/>
            <a:ext cx="9972675"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a:t>
            </a:r>
            <a:r>
              <a:rPr lang="en-US" sz="3200" b="1" dirty="0">
                <a:solidFill>
                  <a:schemeClr val="accent1"/>
                </a:solidFill>
                <a:latin typeface="+mj-lt"/>
              </a:rPr>
              <a:t>FORECASTING</a:t>
            </a:r>
            <a:endParaRPr sz="3200" b="1" dirty="0">
              <a:solidFill>
                <a:schemeClr val="accent1"/>
              </a:solidFill>
              <a:latin typeface="+mj-lt"/>
              <a:ea typeface="Arial"/>
              <a:cs typeface="Arial"/>
              <a:sym typeface="Arial"/>
            </a:endParaRPr>
          </a:p>
        </p:txBody>
      </p:sp>
      <p:pic>
        <p:nvPicPr>
          <p:cNvPr id="3" name="Picture 2">
            <a:extLst>
              <a:ext uri="{FF2B5EF4-FFF2-40B4-BE49-F238E27FC236}">
                <a16:creationId xmlns:a16="http://schemas.microsoft.com/office/drawing/2014/main" id="{4588EEE2-92B3-DA41-B316-6F3B8A5E025E}"/>
              </a:ext>
            </a:extLst>
          </p:cNvPr>
          <p:cNvPicPr>
            <a:picLocks noChangeAspect="1"/>
          </p:cNvPicPr>
          <p:nvPr/>
        </p:nvPicPr>
        <p:blipFill>
          <a:blip r:embed="rId3"/>
          <a:stretch>
            <a:fillRect/>
          </a:stretch>
        </p:blipFill>
        <p:spPr>
          <a:xfrm>
            <a:off x="456993" y="1556657"/>
            <a:ext cx="11446848" cy="3690257"/>
          </a:xfrm>
          <a:prstGeom prst="rect">
            <a:avLst/>
          </a:prstGeom>
        </p:spPr>
      </p:pic>
    </p:spTree>
    <p:extLst>
      <p:ext uri="{BB962C8B-B14F-4D97-AF65-F5344CB8AC3E}">
        <p14:creationId xmlns:p14="http://schemas.microsoft.com/office/powerpoint/2010/main" val="1456935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518221" y="110516"/>
            <a:ext cx="623570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ADDITIONAL RESOURCES</a:t>
            </a:r>
            <a:endParaRPr sz="3200" b="1" dirty="0">
              <a:solidFill>
                <a:schemeClr val="accent1"/>
              </a:solidFill>
              <a:latin typeface="+mj-lt"/>
              <a:ea typeface="Arial"/>
              <a:cs typeface="Arial"/>
              <a:sym typeface="Arial"/>
            </a:endParaRPr>
          </a:p>
        </p:txBody>
      </p:sp>
      <p:pic>
        <p:nvPicPr>
          <p:cNvPr id="2" name="Picture 2">
            <a:hlinkClick r:id="rId3"/>
            <a:extLst>
              <a:ext uri="{FF2B5EF4-FFF2-40B4-BE49-F238E27FC236}">
                <a16:creationId xmlns:a16="http://schemas.microsoft.com/office/drawing/2014/main" id="{51C38567-9093-C14C-8081-FA0C5B47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4771" y="947057"/>
            <a:ext cx="3548765" cy="54655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Long Tail: Why the Future of Business Is Selling Less of More by [Chris Anderson]">
            <a:hlinkClick r:id="rId5"/>
            <a:extLst>
              <a:ext uri="{FF2B5EF4-FFF2-40B4-BE49-F238E27FC236}">
                <a16:creationId xmlns:a16="http://schemas.microsoft.com/office/drawing/2014/main" id="{7A8101CB-DED2-F54F-B91D-0B574F5670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6029" y="947057"/>
            <a:ext cx="3640047" cy="5465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94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dissolve">
                                      <p:cBhvr>
                                        <p:cTn id="12"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47121" y="128793"/>
            <a:ext cx="623570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ADDITIONAL RESOURCES</a:t>
            </a:r>
            <a:endParaRPr sz="3200" b="1" dirty="0">
              <a:solidFill>
                <a:schemeClr val="accent1"/>
              </a:solidFill>
              <a:latin typeface="+mj-lt"/>
              <a:ea typeface="Arial"/>
              <a:cs typeface="Arial"/>
              <a:sym typeface="Arial"/>
            </a:endParaRPr>
          </a:p>
        </p:txBody>
      </p:sp>
      <p:pic>
        <p:nvPicPr>
          <p:cNvPr id="3074" name="Picture 2" descr="kk lifestream">
            <a:hlinkClick r:id="rId3"/>
            <a:extLst>
              <a:ext uri="{FF2B5EF4-FFF2-40B4-BE49-F238E27FC236}">
                <a16:creationId xmlns:a16="http://schemas.microsoft.com/office/drawing/2014/main" id="{A215D086-4908-8842-93F1-98719273CC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35" y="1755322"/>
            <a:ext cx="4968421" cy="26672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F472845-9305-1140-A196-08853084FFC5}"/>
              </a:ext>
            </a:extLst>
          </p:cNvPr>
          <p:cNvPicPr>
            <a:picLocks noChangeAspect="1"/>
          </p:cNvPicPr>
          <p:nvPr/>
        </p:nvPicPr>
        <p:blipFill>
          <a:blip r:embed="rId5"/>
          <a:stretch>
            <a:fillRect/>
          </a:stretch>
        </p:blipFill>
        <p:spPr>
          <a:xfrm>
            <a:off x="583834" y="4308279"/>
            <a:ext cx="5762275" cy="1058377"/>
          </a:xfrm>
          <a:prstGeom prst="rect">
            <a:avLst/>
          </a:prstGeom>
        </p:spPr>
      </p:pic>
      <p:pic>
        <p:nvPicPr>
          <p:cNvPr id="3078" name="Picture 6" descr="Logo Design, Web Design &amp; Graphic Design Crowdsourcing | DesignCrowd">
            <a:hlinkClick r:id="rId6"/>
            <a:extLst>
              <a:ext uri="{FF2B5EF4-FFF2-40B4-BE49-F238E27FC236}">
                <a16:creationId xmlns:a16="http://schemas.microsoft.com/office/drawing/2014/main" id="{5DD4DF5E-5AA7-7F40-A980-3D2705D12B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6535" y="1450522"/>
            <a:ext cx="4404544" cy="440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73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checkerboard(across)">
                                      <p:cBhvr>
                                        <p:cTn id="7" dur="1000"/>
                                        <p:tgtEl>
                                          <p:spTgt spid="3074"/>
                                        </p:tgtEl>
                                      </p:cBhvr>
                                    </p:animEffect>
                                  </p:childTnLst>
                                </p:cTn>
                              </p:par>
                              <p:par>
                                <p:cTn id="8" presetID="5"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animEffect transition="in" filter="checkerboard(across)">
                                      <p:cBhvr>
                                        <p:cTn id="15" dur="10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35343" y="320074"/>
            <a:ext cx="11174187"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QUESTIONS FROM DISCUSSION BOARDS &amp; IN-BOX</a:t>
            </a:r>
            <a:endParaRPr sz="3200" b="1" dirty="0">
              <a:solidFill>
                <a:schemeClr val="accent1"/>
              </a:solidFill>
              <a:latin typeface="+mj-lt"/>
              <a:ea typeface="Arial"/>
              <a:cs typeface="Arial"/>
              <a:sym typeface="Arial"/>
            </a:endParaRPr>
          </a:p>
        </p:txBody>
      </p:sp>
      <p:sp>
        <p:nvSpPr>
          <p:cNvPr id="3" name="Rectangle 2">
            <a:extLst>
              <a:ext uri="{FF2B5EF4-FFF2-40B4-BE49-F238E27FC236}">
                <a16:creationId xmlns:a16="http://schemas.microsoft.com/office/drawing/2014/main" id="{603A9A70-980B-D34E-9805-D5550ED59A4F}"/>
              </a:ext>
            </a:extLst>
          </p:cNvPr>
          <p:cNvSpPr/>
          <p:nvPr/>
        </p:nvSpPr>
        <p:spPr>
          <a:xfrm>
            <a:off x="508906" y="924227"/>
            <a:ext cx="11174187" cy="1077218"/>
          </a:xfrm>
          <a:prstGeom prst="rect">
            <a:avLst/>
          </a:prstGeom>
        </p:spPr>
        <p:txBody>
          <a:bodyPr wrap="square">
            <a:spAutoFit/>
          </a:bodyPr>
          <a:lstStyle/>
          <a:p>
            <a:r>
              <a:rPr lang="en-US" sz="3200" dirty="0">
                <a:latin typeface="+mn-lt"/>
              </a:rPr>
              <a:t>My understanding of Long Tail effect is that it's not about a single product or product feature.</a:t>
            </a:r>
          </a:p>
        </p:txBody>
      </p:sp>
      <p:pic>
        <p:nvPicPr>
          <p:cNvPr id="7" name="Picture 4" descr="image05">
            <a:extLst>
              <a:ext uri="{FF2B5EF4-FFF2-40B4-BE49-F238E27FC236}">
                <a16:creationId xmlns:a16="http://schemas.microsoft.com/office/drawing/2014/main" id="{D2ACB5BD-FA97-A841-94E8-0C301F531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381" y="2012007"/>
            <a:ext cx="9143236" cy="4750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968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692692" y="741230"/>
            <a:ext cx="5403307" cy="44307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accent1"/>
                </a:solidFill>
                <a:latin typeface="+mj-lt"/>
                <a:ea typeface="Arial"/>
                <a:cs typeface="Arial"/>
                <a:sym typeface="Arial"/>
              </a:rPr>
              <a:t>GETTING HELP</a:t>
            </a:r>
            <a:endParaRPr sz="2800" b="1" dirty="0">
              <a:solidFill>
                <a:schemeClr val="accent1"/>
              </a:solidFill>
              <a:latin typeface="+mj-lt"/>
              <a:ea typeface="Arial"/>
              <a:cs typeface="Arial"/>
              <a:sym typeface="Arial"/>
            </a:endParaRPr>
          </a:p>
        </p:txBody>
      </p:sp>
      <p:pic>
        <p:nvPicPr>
          <p:cNvPr id="3" name="Picture 2" descr="Graphical user interface, text, application, email&#10;&#10;Description automatically generated">
            <a:extLst>
              <a:ext uri="{FF2B5EF4-FFF2-40B4-BE49-F238E27FC236}">
                <a16:creationId xmlns:a16="http://schemas.microsoft.com/office/drawing/2014/main" id="{359785D4-CCDE-B74C-8F62-82A02E56FCC8}"/>
              </a:ext>
            </a:extLst>
          </p:cNvPr>
          <p:cNvPicPr>
            <a:picLocks noChangeAspect="1"/>
          </p:cNvPicPr>
          <p:nvPr/>
        </p:nvPicPr>
        <p:blipFill>
          <a:blip r:embed="rId3"/>
          <a:stretch>
            <a:fillRect/>
          </a:stretch>
        </p:blipFill>
        <p:spPr>
          <a:xfrm>
            <a:off x="1523139" y="1505334"/>
            <a:ext cx="9145721" cy="5188072"/>
          </a:xfrm>
          <a:prstGeom prst="rect">
            <a:avLst/>
          </a:prstGeom>
        </p:spPr>
      </p:pic>
      <p:sp>
        <p:nvSpPr>
          <p:cNvPr id="4" name="Rounded Rectangle 3">
            <a:extLst>
              <a:ext uri="{FF2B5EF4-FFF2-40B4-BE49-F238E27FC236}">
                <a16:creationId xmlns:a16="http://schemas.microsoft.com/office/drawing/2014/main" id="{91A46300-7397-414F-BA45-6D86A18069AB}"/>
              </a:ext>
            </a:extLst>
          </p:cNvPr>
          <p:cNvSpPr/>
          <p:nvPr/>
        </p:nvSpPr>
        <p:spPr>
          <a:xfrm>
            <a:off x="2164123" y="1395068"/>
            <a:ext cx="4978400" cy="427317"/>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798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508904" y="178742"/>
            <a:ext cx="11765218"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QUESTIONS FROM DISCUSSION BOARDS &amp; IN-BOX</a:t>
            </a:r>
            <a:endParaRPr sz="3200" b="1" dirty="0">
              <a:solidFill>
                <a:schemeClr val="accent1"/>
              </a:solidFill>
              <a:latin typeface="+mj-lt"/>
              <a:ea typeface="Arial"/>
              <a:cs typeface="Arial"/>
              <a:sym typeface="Arial"/>
            </a:endParaRPr>
          </a:p>
        </p:txBody>
      </p:sp>
      <p:sp>
        <p:nvSpPr>
          <p:cNvPr id="3" name="Rectangle 2">
            <a:extLst>
              <a:ext uri="{FF2B5EF4-FFF2-40B4-BE49-F238E27FC236}">
                <a16:creationId xmlns:a16="http://schemas.microsoft.com/office/drawing/2014/main" id="{603A9A70-980B-D34E-9805-D5550ED59A4F}"/>
              </a:ext>
            </a:extLst>
          </p:cNvPr>
          <p:cNvSpPr/>
          <p:nvPr/>
        </p:nvSpPr>
        <p:spPr>
          <a:xfrm>
            <a:off x="508904" y="958503"/>
            <a:ext cx="11174187" cy="954107"/>
          </a:xfrm>
          <a:prstGeom prst="rect">
            <a:avLst/>
          </a:prstGeom>
        </p:spPr>
        <p:txBody>
          <a:bodyPr wrap="square">
            <a:spAutoFit/>
          </a:bodyPr>
          <a:lstStyle/>
          <a:p>
            <a:r>
              <a:rPr lang="en-US" sz="2800" dirty="0"/>
              <a:t>Should concept testing be completed before MVP development process? Or can it happen in parallel?</a:t>
            </a:r>
            <a:endParaRPr lang="en-US" sz="2800" dirty="0">
              <a:latin typeface="+mn-lt"/>
            </a:endParaRPr>
          </a:p>
        </p:txBody>
      </p:sp>
      <p:pic>
        <p:nvPicPr>
          <p:cNvPr id="8" name="Picture 7" descr="Shape, circle&#10;&#10;Description automatically generated">
            <a:extLst>
              <a:ext uri="{FF2B5EF4-FFF2-40B4-BE49-F238E27FC236}">
                <a16:creationId xmlns:a16="http://schemas.microsoft.com/office/drawing/2014/main" id="{32EE713F-8C4F-6849-BCD9-371DA3774949}"/>
              </a:ext>
            </a:extLst>
          </p:cNvPr>
          <p:cNvPicPr>
            <a:picLocks noChangeAspect="1"/>
          </p:cNvPicPr>
          <p:nvPr/>
        </p:nvPicPr>
        <p:blipFill>
          <a:blip r:embed="rId3"/>
          <a:stretch>
            <a:fillRect/>
          </a:stretch>
        </p:blipFill>
        <p:spPr>
          <a:xfrm>
            <a:off x="2230256" y="2081413"/>
            <a:ext cx="7731485" cy="4671899"/>
          </a:xfrm>
          <a:prstGeom prst="rect">
            <a:avLst/>
          </a:prstGeom>
        </p:spPr>
      </p:pic>
    </p:spTree>
    <p:extLst>
      <p:ext uri="{BB962C8B-B14F-4D97-AF65-F5344CB8AC3E}">
        <p14:creationId xmlns:p14="http://schemas.microsoft.com/office/powerpoint/2010/main" val="266119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475245" y="228635"/>
            <a:ext cx="1158234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QUESTIONS FROM DISCUSSION BOARDS &amp; IN-BOX</a:t>
            </a:r>
            <a:endParaRPr sz="3200" b="1" dirty="0">
              <a:solidFill>
                <a:schemeClr val="accent1"/>
              </a:solidFill>
              <a:latin typeface="+mj-lt"/>
              <a:ea typeface="Arial"/>
              <a:cs typeface="Arial"/>
              <a:sym typeface="Arial"/>
            </a:endParaRPr>
          </a:p>
        </p:txBody>
      </p:sp>
      <p:sp>
        <p:nvSpPr>
          <p:cNvPr id="3" name="Rectangle 2">
            <a:extLst>
              <a:ext uri="{FF2B5EF4-FFF2-40B4-BE49-F238E27FC236}">
                <a16:creationId xmlns:a16="http://schemas.microsoft.com/office/drawing/2014/main" id="{603A9A70-980B-D34E-9805-D5550ED59A4F}"/>
              </a:ext>
            </a:extLst>
          </p:cNvPr>
          <p:cNvSpPr/>
          <p:nvPr/>
        </p:nvSpPr>
        <p:spPr>
          <a:xfrm>
            <a:off x="490918" y="1044483"/>
            <a:ext cx="11174187" cy="1200329"/>
          </a:xfrm>
          <a:prstGeom prst="rect">
            <a:avLst/>
          </a:prstGeom>
        </p:spPr>
        <p:txBody>
          <a:bodyPr wrap="square">
            <a:spAutoFit/>
          </a:bodyPr>
          <a:lstStyle/>
          <a:p>
            <a:r>
              <a:rPr lang="en-US" sz="2400" dirty="0"/>
              <a:t>What is the sales forecast for a new product, which has not yet been in the market? What happens to the value of N in the equation </a:t>
            </a:r>
          </a:p>
          <a:p>
            <a:r>
              <a:rPr lang="en-US" sz="2400" dirty="0"/>
              <a:t>Q = </a:t>
            </a:r>
            <a:r>
              <a:rPr lang="en-US" sz="2400" dirty="0" err="1"/>
              <a:t>NxAxP</a:t>
            </a:r>
            <a:r>
              <a:rPr lang="en-US" sz="2400" dirty="0"/>
              <a:t>?</a:t>
            </a:r>
            <a:endParaRPr lang="en-US" sz="2400" dirty="0">
              <a:latin typeface="+mn-lt"/>
            </a:endParaRPr>
          </a:p>
        </p:txBody>
      </p:sp>
      <p:pic>
        <p:nvPicPr>
          <p:cNvPr id="8" name="Picture 7" descr="Diagram&#10;&#10;Description automatically generated">
            <a:extLst>
              <a:ext uri="{FF2B5EF4-FFF2-40B4-BE49-F238E27FC236}">
                <a16:creationId xmlns:a16="http://schemas.microsoft.com/office/drawing/2014/main" id="{930CC098-5DCB-B14D-9955-B9D2CC386C0B}"/>
              </a:ext>
            </a:extLst>
          </p:cNvPr>
          <p:cNvPicPr>
            <a:picLocks noChangeAspect="1"/>
          </p:cNvPicPr>
          <p:nvPr/>
        </p:nvPicPr>
        <p:blipFill>
          <a:blip r:embed="rId3"/>
          <a:stretch>
            <a:fillRect/>
          </a:stretch>
        </p:blipFill>
        <p:spPr>
          <a:xfrm>
            <a:off x="504093" y="2676520"/>
            <a:ext cx="11174188" cy="3257253"/>
          </a:xfrm>
          <a:prstGeom prst="rect">
            <a:avLst/>
          </a:prstGeom>
        </p:spPr>
      </p:pic>
    </p:spTree>
    <p:extLst>
      <p:ext uri="{BB962C8B-B14F-4D97-AF65-F5344CB8AC3E}">
        <p14:creationId xmlns:p14="http://schemas.microsoft.com/office/powerpoint/2010/main" val="3135290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8"/>
        <p:cNvGrpSpPr/>
        <p:nvPr/>
      </p:nvGrpSpPr>
      <p:grpSpPr>
        <a:xfrm>
          <a:off x="0" y="0"/>
          <a:ext cx="0" cy="0"/>
          <a:chOff x="0" y="0"/>
          <a:chExt cx="0" cy="0"/>
        </a:xfrm>
      </p:grpSpPr>
      <p:pic>
        <p:nvPicPr>
          <p:cNvPr id="339" name="Google Shape;339;p20" descr="Image result for Q&amp;A&quot;"/>
          <p:cNvPicPr preferRelativeResize="0"/>
          <p:nvPr/>
        </p:nvPicPr>
        <p:blipFill rotWithShape="1">
          <a:blip r:embed="rId3">
            <a:alphaModFix/>
          </a:blip>
          <a:srcRect l="6222" r="-1" b="-1"/>
          <a:stretch/>
        </p:blipFill>
        <p:spPr>
          <a:xfrm>
            <a:off x="20" y="10"/>
            <a:ext cx="12191980" cy="6857990"/>
          </a:xfrm>
          <a:prstGeom prst="rect">
            <a:avLst/>
          </a:prstGeom>
          <a:noFill/>
          <a:ln>
            <a:noFill/>
          </a:ln>
        </p:spPr>
      </p:pic>
      <p:sp>
        <p:nvSpPr>
          <p:cNvPr id="340" name="Google Shape;340;p20"/>
          <p:cNvSpPr/>
          <p:nvPr/>
        </p:nvSpPr>
        <p:spPr>
          <a:xfrm>
            <a:off x="0" y="5320142"/>
            <a:ext cx="12192000" cy="736551"/>
          </a:xfrm>
          <a:prstGeom prst="rect">
            <a:avLst/>
          </a:prstGeom>
          <a:solidFill>
            <a:schemeClr val="lt1">
              <a:alpha val="9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1" name="Google Shape;341;p20"/>
          <p:cNvSpPr txBox="1"/>
          <p:nvPr/>
        </p:nvSpPr>
        <p:spPr>
          <a:xfrm>
            <a:off x="523875" y="5317240"/>
            <a:ext cx="11210925" cy="74483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600"/>
              </a:spcAft>
              <a:buNone/>
            </a:pPr>
            <a:r>
              <a:rPr lang="en-US" sz="3600">
                <a:solidFill>
                  <a:srgbClr val="262626"/>
                </a:solidFill>
                <a:latin typeface="Arial"/>
                <a:ea typeface="Arial"/>
                <a:cs typeface="Arial"/>
                <a:sym typeface="Arial"/>
              </a:rPr>
              <a:t>Over to you!</a:t>
            </a:r>
            <a:endParaRPr sz="3600">
              <a:solidFill>
                <a:srgbClr val="262626"/>
              </a:solidFill>
              <a:latin typeface="Arial"/>
              <a:ea typeface="Arial"/>
              <a:cs typeface="Arial"/>
              <a:sym typeface="Arial"/>
            </a:endParaRPr>
          </a:p>
        </p:txBody>
      </p:sp>
      <p:cxnSp>
        <p:nvCxnSpPr>
          <p:cNvPr id="342" name="Google Shape;342;p20"/>
          <p:cNvCxnSpPr/>
          <p:nvPr/>
        </p:nvCxnSpPr>
        <p:spPr>
          <a:xfrm>
            <a:off x="0" y="5241983"/>
            <a:ext cx="12192000" cy="0"/>
          </a:xfrm>
          <a:prstGeom prst="straightConnector1">
            <a:avLst/>
          </a:prstGeom>
          <a:noFill/>
          <a:ln w="41275" cap="flat" cmpd="sng">
            <a:solidFill>
              <a:schemeClr val="lt1">
                <a:alpha val="89803"/>
              </a:schemeClr>
            </a:solidFill>
            <a:prstDash val="solid"/>
            <a:miter lim="800000"/>
            <a:headEnd type="none" w="sm" len="sm"/>
            <a:tailEnd type="none" w="sm" len="sm"/>
          </a:ln>
        </p:spPr>
      </p:cxnSp>
      <p:cxnSp>
        <p:nvCxnSpPr>
          <p:cNvPr id="343" name="Google Shape;343;p20"/>
          <p:cNvCxnSpPr/>
          <p:nvPr/>
        </p:nvCxnSpPr>
        <p:spPr>
          <a:xfrm>
            <a:off x="0" y="6134852"/>
            <a:ext cx="12192000" cy="0"/>
          </a:xfrm>
          <a:prstGeom prst="straightConnector1">
            <a:avLst/>
          </a:prstGeom>
          <a:noFill/>
          <a:ln w="41275" cap="flat" cmpd="sng">
            <a:solidFill>
              <a:schemeClr val="lt1">
                <a:alpha val="89803"/>
              </a:schemeClr>
            </a:solidFill>
            <a:prstDash val="solid"/>
            <a:miter lim="800000"/>
            <a:headEnd type="none" w="sm" len="sm"/>
            <a:tailEnd type="none" w="sm" len="sm"/>
          </a:ln>
        </p:spPr>
      </p:cxnSp>
    </p:spTree>
    <p:extLst>
      <p:ext uri="{BB962C8B-B14F-4D97-AF65-F5344CB8AC3E}">
        <p14:creationId xmlns:p14="http://schemas.microsoft.com/office/powerpoint/2010/main" val="2734845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5AEB87-C424-48F5-ADA9-F1F385C35E9A}"/>
              </a:ext>
            </a:extLst>
          </p:cNvPr>
          <p:cNvPicPr>
            <a:picLocks noChangeAspect="1"/>
          </p:cNvPicPr>
          <p:nvPr/>
        </p:nvPicPr>
        <p:blipFill>
          <a:blip r:embed="rId3"/>
          <a:stretch>
            <a:fillRect/>
          </a:stretch>
        </p:blipFill>
        <p:spPr>
          <a:xfrm>
            <a:off x="993667" y="2011667"/>
            <a:ext cx="3860192" cy="2547808"/>
          </a:xfrm>
          <a:prstGeom prst="rect">
            <a:avLst/>
          </a:prstGeom>
        </p:spPr>
      </p:pic>
      <p:sp>
        <p:nvSpPr>
          <p:cNvPr id="4" name="TextBox 3">
            <a:extLst>
              <a:ext uri="{FF2B5EF4-FFF2-40B4-BE49-F238E27FC236}">
                <a16:creationId xmlns:a16="http://schemas.microsoft.com/office/drawing/2014/main" id="{22AC785E-8AC5-41FF-A28D-802944C0AC2E}"/>
              </a:ext>
            </a:extLst>
          </p:cNvPr>
          <p:cNvSpPr txBox="1"/>
          <p:nvPr/>
        </p:nvSpPr>
        <p:spPr>
          <a:xfrm>
            <a:off x="1590806" y="4972833"/>
            <a:ext cx="2555310" cy="369332"/>
          </a:xfrm>
          <a:prstGeom prst="rect">
            <a:avLst/>
          </a:prstGeom>
          <a:noFill/>
        </p:spPr>
        <p:txBody>
          <a:bodyPr wrap="square" rtlCol="0">
            <a:spAutoFit/>
          </a:bodyPr>
          <a:lstStyle/>
          <a:p>
            <a:r>
              <a:rPr lang="en-US" b="1" dirty="0"/>
              <a:t>1957 – Ford Edsel</a:t>
            </a:r>
          </a:p>
        </p:txBody>
      </p:sp>
      <p:pic>
        <p:nvPicPr>
          <p:cNvPr id="6" name="Picture 5">
            <a:extLst>
              <a:ext uri="{FF2B5EF4-FFF2-40B4-BE49-F238E27FC236}">
                <a16:creationId xmlns:a16="http://schemas.microsoft.com/office/drawing/2014/main" id="{3FB3B9B1-29ED-40D5-9A88-1FEC2D0A8EB8}"/>
              </a:ext>
            </a:extLst>
          </p:cNvPr>
          <p:cNvPicPr>
            <a:picLocks noChangeAspect="1"/>
          </p:cNvPicPr>
          <p:nvPr/>
        </p:nvPicPr>
        <p:blipFill>
          <a:blip r:embed="rId4"/>
          <a:stretch>
            <a:fillRect/>
          </a:stretch>
        </p:blipFill>
        <p:spPr>
          <a:xfrm>
            <a:off x="5358777" y="2058640"/>
            <a:ext cx="3421969" cy="2392447"/>
          </a:xfrm>
          <a:prstGeom prst="rect">
            <a:avLst/>
          </a:prstGeom>
        </p:spPr>
      </p:pic>
      <p:sp>
        <p:nvSpPr>
          <p:cNvPr id="7" name="TextBox 6">
            <a:extLst>
              <a:ext uri="{FF2B5EF4-FFF2-40B4-BE49-F238E27FC236}">
                <a16:creationId xmlns:a16="http://schemas.microsoft.com/office/drawing/2014/main" id="{E3767114-BDB9-474A-99C5-77952AA815CC}"/>
              </a:ext>
            </a:extLst>
          </p:cNvPr>
          <p:cNvSpPr txBox="1"/>
          <p:nvPr/>
        </p:nvSpPr>
        <p:spPr>
          <a:xfrm>
            <a:off x="5792106" y="4788167"/>
            <a:ext cx="2555310" cy="369332"/>
          </a:xfrm>
          <a:prstGeom prst="rect">
            <a:avLst/>
          </a:prstGeom>
          <a:noFill/>
        </p:spPr>
        <p:txBody>
          <a:bodyPr wrap="square" rtlCol="0">
            <a:spAutoFit/>
          </a:bodyPr>
          <a:lstStyle/>
          <a:p>
            <a:r>
              <a:rPr lang="en-US" b="1" dirty="0"/>
              <a:t>1975 – Sony Betamax</a:t>
            </a:r>
          </a:p>
        </p:txBody>
      </p:sp>
      <p:sp>
        <p:nvSpPr>
          <p:cNvPr id="9" name="TextBox 8">
            <a:extLst>
              <a:ext uri="{FF2B5EF4-FFF2-40B4-BE49-F238E27FC236}">
                <a16:creationId xmlns:a16="http://schemas.microsoft.com/office/drawing/2014/main" id="{AFEE9F38-6B27-4740-8B23-C1EFB93130BB}"/>
              </a:ext>
            </a:extLst>
          </p:cNvPr>
          <p:cNvSpPr txBox="1"/>
          <p:nvPr/>
        </p:nvSpPr>
        <p:spPr>
          <a:xfrm>
            <a:off x="246510" y="174353"/>
            <a:ext cx="11753423" cy="707886"/>
          </a:xfrm>
          <a:prstGeom prst="rect">
            <a:avLst/>
          </a:prstGeom>
          <a:noFill/>
        </p:spPr>
        <p:txBody>
          <a:bodyPr wrap="square" rtlCol="0">
            <a:spAutoFit/>
          </a:bodyPr>
          <a:lstStyle/>
          <a:p>
            <a:r>
              <a:rPr lang="en-US" sz="4000" dirty="0"/>
              <a:t>Quiz – Identify these failed brands </a:t>
            </a:r>
          </a:p>
        </p:txBody>
      </p:sp>
    </p:spTree>
    <p:extLst>
      <p:ext uri="{BB962C8B-B14F-4D97-AF65-F5344CB8AC3E}">
        <p14:creationId xmlns:p14="http://schemas.microsoft.com/office/powerpoint/2010/main" val="59659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E81473-E4DB-448E-8D23-D1A913EFB1D0}"/>
              </a:ext>
            </a:extLst>
          </p:cNvPr>
          <p:cNvPicPr>
            <a:picLocks noChangeAspect="1"/>
          </p:cNvPicPr>
          <p:nvPr/>
        </p:nvPicPr>
        <p:blipFill>
          <a:blip r:embed="rId3"/>
          <a:stretch>
            <a:fillRect/>
          </a:stretch>
        </p:blipFill>
        <p:spPr>
          <a:xfrm>
            <a:off x="1916612" y="1630928"/>
            <a:ext cx="4029076" cy="2900363"/>
          </a:xfrm>
          <a:prstGeom prst="rect">
            <a:avLst/>
          </a:prstGeom>
        </p:spPr>
      </p:pic>
      <p:sp>
        <p:nvSpPr>
          <p:cNvPr id="4" name="TextBox 3">
            <a:extLst>
              <a:ext uri="{FF2B5EF4-FFF2-40B4-BE49-F238E27FC236}">
                <a16:creationId xmlns:a16="http://schemas.microsoft.com/office/drawing/2014/main" id="{B3043942-077E-409C-AA8E-2E40F9D947B1}"/>
              </a:ext>
            </a:extLst>
          </p:cNvPr>
          <p:cNvSpPr txBox="1"/>
          <p:nvPr/>
        </p:nvSpPr>
        <p:spPr>
          <a:xfrm>
            <a:off x="1929008" y="4684735"/>
            <a:ext cx="2555310" cy="369332"/>
          </a:xfrm>
          <a:prstGeom prst="rect">
            <a:avLst/>
          </a:prstGeom>
          <a:noFill/>
        </p:spPr>
        <p:txBody>
          <a:bodyPr wrap="square" rtlCol="0">
            <a:spAutoFit/>
          </a:bodyPr>
          <a:lstStyle/>
          <a:p>
            <a:r>
              <a:rPr lang="en-US" b="1" dirty="0"/>
              <a:t>1993 – Apple Newton</a:t>
            </a:r>
          </a:p>
        </p:txBody>
      </p:sp>
      <p:pic>
        <p:nvPicPr>
          <p:cNvPr id="6" name="Picture 5">
            <a:extLst>
              <a:ext uri="{FF2B5EF4-FFF2-40B4-BE49-F238E27FC236}">
                <a16:creationId xmlns:a16="http://schemas.microsoft.com/office/drawing/2014/main" id="{6655A6C4-2DD0-46AC-9DE6-B425B0A8422C}"/>
              </a:ext>
            </a:extLst>
          </p:cNvPr>
          <p:cNvPicPr>
            <a:picLocks noChangeAspect="1"/>
          </p:cNvPicPr>
          <p:nvPr/>
        </p:nvPicPr>
        <p:blipFill>
          <a:blip r:embed="rId4"/>
          <a:stretch>
            <a:fillRect/>
          </a:stretch>
        </p:blipFill>
        <p:spPr>
          <a:xfrm>
            <a:off x="7783209" y="1888102"/>
            <a:ext cx="3885567" cy="2900364"/>
          </a:xfrm>
          <a:prstGeom prst="rect">
            <a:avLst/>
          </a:prstGeom>
        </p:spPr>
      </p:pic>
      <p:sp>
        <p:nvSpPr>
          <p:cNvPr id="7" name="TextBox 6">
            <a:extLst>
              <a:ext uri="{FF2B5EF4-FFF2-40B4-BE49-F238E27FC236}">
                <a16:creationId xmlns:a16="http://schemas.microsoft.com/office/drawing/2014/main" id="{C54FCC26-D205-4F95-9863-6FDE6473F905}"/>
              </a:ext>
            </a:extLst>
          </p:cNvPr>
          <p:cNvSpPr txBox="1"/>
          <p:nvPr/>
        </p:nvSpPr>
        <p:spPr>
          <a:xfrm>
            <a:off x="8448336" y="5025698"/>
            <a:ext cx="2967049" cy="369332"/>
          </a:xfrm>
          <a:prstGeom prst="rect">
            <a:avLst/>
          </a:prstGeom>
          <a:noFill/>
        </p:spPr>
        <p:txBody>
          <a:bodyPr wrap="square" rtlCol="0">
            <a:spAutoFit/>
          </a:bodyPr>
          <a:lstStyle/>
          <a:p>
            <a:r>
              <a:rPr lang="en-US" b="1" dirty="0"/>
              <a:t>1995 – Nintendo Virtual Boy</a:t>
            </a:r>
          </a:p>
        </p:txBody>
      </p:sp>
      <p:sp>
        <p:nvSpPr>
          <p:cNvPr id="10" name="TextBox 9">
            <a:extLst>
              <a:ext uri="{FF2B5EF4-FFF2-40B4-BE49-F238E27FC236}">
                <a16:creationId xmlns:a16="http://schemas.microsoft.com/office/drawing/2014/main" id="{8C27630E-1195-4BBF-9E19-2B546891314D}"/>
              </a:ext>
            </a:extLst>
          </p:cNvPr>
          <p:cNvSpPr txBox="1"/>
          <p:nvPr/>
        </p:nvSpPr>
        <p:spPr>
          <a:xfrm>
            <a:off x="246510" y="174353"/>
            <a:ext cx="11753423" cy="707886"/>
          </a:xfrm>
          <a:prstGeom prst="rect">
            <a:avLst/>
          </a:prstGeom>
          <a:noFill/>
        </p:spPr>
        <p:txBody>
          <a:bodyPr wrap="square" rtlCol="0">
            <a:spAutoFit/>
          </a:bodyPr>
          <a:lstStyle/>
          <a:p>
            <a:r>
              <a:rPr lang="en-US" sz="4000" dirty="0"/>
              <a:t>Quiz – Identify these failed brands </a:t>
            </a:r>
          </a:p>
        </p:txBody>
      </p:sp>
    </p:spTree>
    <p:extLst>
      <p:ext uri="{BB962C8B-B14F-4D97-AF65-F5344CB8AC3E}">
        <p14:creationId xmlns:p14="http://schemas.microsoft.com/office/powerpoint/2010/main" val="11592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D32177-98E0-4FCE-B896-697354688F5D}"/>
              </a:ext>
            </a:extLst>
          </p:cNvPr>
          <p:cNvPicPr>
            <a:picLocks noChangeAspect="1"/>
          </p:cNvPicPr>
          <p:nvPr/>
        </p:nvPicPr>
        <p:blipFill>
          <a:blip r:embed="rId3"/>
          <a:stretch>
            <a:fillRect/>
          </a:stretch>
        </p:blipFill>
        <p:spPr>
          <a:xfrm>
            <a:off x="246510" y="1815491"/>
            <a:ext cx="5319903" cy="3227018"/>
          </a:xfrm>
          <a:prstGeom prst="rect">
            <a:avLst/>
          </a:prstGeom>
        </p:spPr>
      </p:pic>
      <p:sp>
        <p:nvSpPr>
          <p:cNvPr id="5" name="TextBox 4">
            <a:extLst>
              <a:ext uri="{FF2B5EF4-FFF2-40B4-BE49-F238E27FC236}">
                <a16:creationId xmlns:a16="http://schemas.microsoft.com/office/drawing/2014/main" id="{9C2150FA-5170-4BB7-AEF1-D95CA014217C}"/>
              </a:ext>
            </a:extLst>
          </p:cNvPr>
          <p:cNvSpPr txBox="1"/>
          <p:nvPr/>
        </p:nvSpPr>
        <p:spPr>
          <a:xfrm>
            <a:off x="1377863" y="5361141"/>
            <a:ext cx="2555310" cy="369332"/>
          </a:xfrm>
          <a:prstGeom prst="rect">
            <a:avLst/>
          </a:prstGeom>
          <a:noFill/>
        </p:spPr>
        <p:txBody>
          <a:bodyPr wrap="square" rtlCol="0">
            <a:spAutoFit/>
          </a:bodyPr>
          <a:lstStyle/>
          <a:p>
            <a:r>
              <a:rPr lang="en-US" b="1" dirty="0"/>
              <a:t>2006 Microsoft Zune</a:t>
            </a:r>
          </a:p>
        </p:txBody>
      </p:sp>
      <p:pic>
        <p:nvPicPr>
          <p:cNvPr id="7" name="Picture 6">
            <a:extLst>
              <a:ext uri="{FF2B5EF4-FFF2-40B4-BE49-F238E27FC236}">
                <a16:creationId xmlns:a16="http://schemas.microsoft.com/office/drawing/2014/main" id="{840B38AE-AB11-4590-9EC8-315DFF49B662}"/>
              </a:ext>
            </a:extLst>
          </p:cNvPr>
          <p:cNvPicPr>
            <a:picLocks noChangeAspect="1"/>
          </p:cNvPicPr>
          <p:nvPr/>
        </p:nvPicPr>
        <p:blipFill>
          <a:blip r:embed="rId4"/>
          <a:stretch>
            <a:fillRect/>
          </a:stretch>
        </p:blipFill>
        <p:spPr>
          <a:xfrm>
            <a:off x="7173238" y="1847339"/>
            <a:ext cx="3771899" cy="3148012"/>
          </a:xfrm>
          <a:prstGeom prst="rect">
            <a:avLst/>
          </a:prstGeom>
        </p:spPr>
      </p:pic>
      <p:sp>
        <p:nvSpPr>
          <p:cNvPr id="8" name="TextBox 7">
            <a:extLst>
              <a:ext uri="{FF2B5EF4-FFF2-40B4-BE49-F238E27FC236}">
                <a16:creationId xmlns:a16="http://schemas.microsoft.com/office/drawing/2014/main" id="{B749F734-0A86-4D7C-9895-E6F5E6510687}"/>
              </a:ext>
            </a:extLst>
          </p:cNvPr>
          <p:cNvSpPr txBox="1"/>
          <p:nvPr/>
        </p:nvSpPr>
        <p:spPr>
          <a:xfrm>
            <a:off x="7693068" y="5176475"/>
            <a:ext cx="2555310" cy="369332"/>
          </a:xfrm>
          <a:prstGeom prst="rect">
            <a:avLst/>
          </a:prstGeom>
          <a:noFill/>
        </p:spPr>
        <p:txBody>
          <a:bodyPr wrap="square" rtlCol="0">
            <a:spAutoFit/>
          </a:bodyPr>
          <a:lstStyle/>
          <a:p>
            <a:r>
              <a:rPr lang="en-US" b="1" dirty="0"/>
              <a:t>2011 HP Touchpad</a:t>
            </a:r>
          </a:p>
        </p:txBody>
      </p:sp>
      <p:sp>
        <p:nvSpPr>
          <p:cNvPr id="9" name="TextBox 8">
            <a:extLst>
              <a:ext uri="{FF2B5EF4-FFF2-40B4-BE49-F238E27FC236}">
                <a16:creationId xmlns:a16="http://schemas.microsoft.com/office/drawing/2014/main" id="{322CBB02-1425-44CF-897B-5FD834ACBF3A}"/>
              </a:ext>
            </a:extLst>
          </p:cNvPr>
          <p:cNvSpPr txBox="1"/>
          <p:nvPr/>
        </p:nvSpPr>
        <p:spPr>
          <a:xfrm>
            <a:off x="246510" y="174353"/>
            <a:ext cx="11753423" cy="707886"/>
          </a:xfrm>
          <a:prstGeom prst="rect">
            <a:avLst/>
          </a:prstGeom>
          <a:noFill/>
        </p:spPr>
        <p:txBody>
          <a:bodyPr wrap="square" rtlCol="0">
            <a:spAutoFit/>
          </a:bodyPr>
          <a:lstStyle/>
          <a:p>
            <a:r>
              <a:rPr lang="en-US" sz="4000" dirty="0"/>
              <a:t>Quiz – Identify these failed brands </a:t>
            </a:r>
          </a:p>
        </p:txBody>
      </p:sp>
    </p:spTree>
    <p:extLst>
      <p:ext uri="{BB962C8B-B14F-4D97-AF65-F5344CB8AC3E}">
        <p14:creationId xmlns:p14="http://schemas.microsoft.com/office/powerpoint/2010/main" val="154622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138024" y="164601"/>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lt1"/>
                </a:solidFill>
                <a:latin typeface="Arial"/>
                <a:ea typeface="Arial"/>
                <a:cs typeface="Arial"/>
                <a:sym typeface="Arial"/>
              </a:rPr>
              <a:t>MODULE REVIEW – </a:t>
            </a:r>
            <a:r>
              <a:rPr lang="en-US" sz="2700" b="1" dirty="0">
                <a:solidFill>
                  <a:schemeClr val="lt1"/>
                </a:solidFill>
              </a:rPr>
              <a:t>A/B TESTING EXAMPLE</a:t>
            </a:r>
            <a:endParaRPr sz="2700" b="1" dirty="0">
              <a:solidFill>
                <a:schemeClr val="lt1"/>
              </a:solidFill>
              <a:latin typeface="Arial"/>
              <a:ea typeface="Arial"/>
              <a:cs typeface="Arial"/>
              <a:sym typeface="Arial"/>
            </a:endParaRPr>
          </a:p>
        </p:txBody>
      </p:sp>
      <p:pic>
        <p:nvPicPr>
          <p:cNvPr id="103" name="Google Shape;103;p2" descr="A close-up of some sunglasses&#10;&#10;Description automatically generated with low confidence"/>
          <p:cNvPicPr preferRelativeResize="0"/>
          <p:nvPr/>
        </p:nvPicPr>
        <p:blipFill rotWithShape="1">
          <a:blip r:embed="rId3">
            <a:alphaModFix/>
          </a:blip>
          <a:srcRect/>
          <a:stretch/>
        </p:blipFill>
        <p:spPr>
          <a:xfrm>
            <a:off x="9681491" y="20023"/>
            <a:ext cx="2510509" cy="587633"/>
          </a:xfrm>
          <a:prstGeom prst="rect">
            <a:avLst/>
          </a:prstGeom>
          <a:noFill/>
          <a:ln>
            <a:noFill/>
          </a:ln>
        </p:spPr>
      </p:pic>
      <p:pic>
        <p:nvPicPr>
          <p:cNvPr id="15" name="Picture 14">
            <a:extLst>
              <a:ext uri="{FF2B5EF4-FFF2-40B4-BE49-F238E27FC236}">
                <a16:creationId xmlns:a16="http://schemas.microsoft.com/office/drawing/2014/main" id="{181AB075-C03F-2943-9EDA-B15D45F47084}"/>
              </a:ext>
            </a:extLst>
          </p:cNvPr>
          <p:cNvPicPr>
            <a:picLocks noChangeAspect="1"/>
          </p:cNvPicPr>
          <p:nvPr/>
        </p:nvPicPr>
        <p:blipFill>
          <a:blip r:embed="rId4"/>
          <a:stretch>
            <a:fillRect/>
          </a:stretch>
        </p:blipFill>
        <p:spPr>
          <a:xfrm>
            <a:off x="7878712" y="3312303"/>
            <a:ext cx="4313288" cy="1765617"/>
          </a:xfrm>
          <a:prstGeom prst="rect">
            <a:avLst/>
          </a:prstGeom>
        </p:spPr>
      </p:pic>
      <p:sp>
        <p:nvSpPr>
          <p:cNvPr id="16" name="TextBox 15">
            <a:extLst>
              <a:ext uri="{FF2B5EF4-FFF2-40B4-BE49-F238E27FC236}">
                <a16:creationId xmlns:a16="http://schemas.microsoft.com/office/drawing/2014/main" id="{7F657FEF-C4C3-0B4A-8729-11C7E350A2F8}"/>
              </a:ext>
            </a:extLst>
          </p:cNvPr>
          <p:cNvSpPr txBox="1"/>
          <p:nvPr/>
        </p:nvSpPr>
        <p:spPr>
          <a:xfrm>
            <a:off x="-1" y="3868047"/>
            <a:ext cx="6905297"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3475B"/>
                </a:solidFill>
                <a:effectLst/>
                <a:latin typeface="AvenirNext"/>
              </a:rPr>
              <a:t>In the control, Humana had been using a banner that displayed a lot of copy, a weak CTA, and no clear and concise message.</a:t>
            </a:r>
            <a:endParaRPr lang="en-US" dirty="0"/>
          </a:p>
        </p:txBody>
      </p:sp>
      <p:sp>
        <p:nvSpPr>
          <p:cNvPr id="17" name="TextBox 16">
            <a:extLst>
              <a:ext uri="{FF2B5EF4-FFF2-40B4-BE49-F238E27FC236}">
                <a16:creationId xmlns:a16="http://schemas.microsoft.com/office/drawing/2014/main" id="{AE2CB89E-E270-C549-BD85-57E3FB09C829}"/>
              </a:ext>
            </a:extLst>
          </p:cNvPr>
          <p:cNvSpPr txBox="1"/>
          <p:nvPr/>
        </p:nvSpPr>
        <p:spPr>
          <a:xfrm>
            <a:off x="-1" y="4608211"/>
            <a:ext cx="6999972"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3475B"/>
                </a:solidFill>
                <a:effectLst/>
                <a:latin typeface="AvenirNext"/>
              </a:rPr>
              <a:t>However, for variation B the company decided to simplify the message. This variation ended up receiving 433% more </a:t>
            </a:r>
            <a:r>
              <a:rPr lang="en-US" b="0" i="0" dirty="0" err="1">
                <a:solidFill>
                  <a:srgbClr val="33475B"/>
                </a:solidFill>
                <a:effectLst/>
                <a:latin typeface="AvenirNext"/>
              </a:rPr>
              <a:t>clickthroughs</a:t>
            </a:r>
            <a:r>
              <a:rPr lang="en-US" b="0" i="0" dirty="0">
                <a:solidFill>
                  <a:srgbClr val="33475B"/>
                </a:solidFill>
                <a:effectLst/>
                <a:latin typeface="AvenirNext"/>
              </a:rPr>
              <a:t> than the control.</a:t>
            </a:r>
            <a:endParaRPr lang="en-US" dirty="0"/>
          </a:p>
        </p:txBody>
      </p:sp>
      <p:sp>
        <p:nvSpPr>
          <p:cNvPr id="18" name="TextBox 17">
            <a:extLst>
              <a:ext uri="{FF2B5EF4-FFF2-40B4-BE49-F238E27FC236}">
                <a16:creationId xmlns:a16="http://schemas.microsoft.com/office/drawing/2014/main" id="{2B46F457-39D7-4C41-BBFD-755D892F5397}"/>
              </a:ext>
            </a:extLst>
          </p:cNvPr>
          <p:cNvSpPr txBox="1"/>
          <p:nvPr/>
        </p:nvSpPr>
        <p:spPr>
          <a:xfrm>
            <a:off x="0" y="5537186"/>
            <a:ext cx="8618483"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3475B"/>
                </a:solidFill>
                <a:effectLst/>
                <a:latin typeface="AvenirNext"/>
              </a:rPr>
              <a:t>With variation C, Humana switched the CTA language to include language that was a harder sell, such as "Shop." The company decided this would be a good approach because customers signing up for Medicare have a limited window to make a decision.</a:t>
            </a:r>
            <a:endParaRPr lang="en-US" dirty="0"/>
          </a:p>
        </p:txBody>
      </p:sp>
      <p:grpSp>
        <p:nvGrpSpPr>
          <p:cNvPr id="19" name="Group 18">
            <a:extLst>
              <a:ext uri="{FF2B5EF4-FFF2-40B4-BE49-F238E27FC236}">
                <a16:creationId xmlns:a16="http://schemas.microsoft.com/office/drawing/2014/main" id="{F2E73002-D8E0-CD40-B27B-84D459C3A55D}"/>
              </a:ext>
            </a:extLst>
          </p:cNvPr>
          <p:cNvGrpSpPr/>
          <p:nvPr/>
        </p:nvGrpSpPr>
        <p:grpSpPr>
          <a:xfrm>
            <a:off x="315309" y="647212"/>
            <a:ext cx="8628995" cy="2697893"/>
            <a:chOff x="-10512" y="956993"/>
            <a:chExt cx="8628995" cy="2697893"/>
          </a:xfrm>
        </p:grpSpPr>
        <p:pic>
          <p:nvPicPr>
            <p:cNvPr id="20" name="Picture 19">
              <a:extLst>
                <a:ext uri="{FF2B5EF4-FFF2-40B4-BE49-F238E27FC236}">
                  <a16:creationId xmlns:a16="http://schemas.microsoft.com/office/drawing/2014/main" id="{09A0566A-7018-A341-8793-7DBE348751E0}"/>
                </a:ext>
              </a:extLst>
            </p:cNvPr>
            <p:cNvPicPr>
              <a:picLocks noChangeAspect="1"/>
            </p:cNvPicPr>
            <p:nvPr/>
          </p:nvPicPr>
          <p:blipFill>
            <a:blip r:embed="rId5"/>
            <a:stretch>
              <a:fillRect/>
            </a:stretch>
          </p:blipFill>
          <p:spPr>
            <a:xfrm>
              <a:off x="4498592" y="1787990"/>
              <a:ext cx="4119891" cy="1866896"/>
            </a:xfrm>
            <a:prstGeom prst="rect">
              <a:avLst/>
            </a:prstGeom>
          </p:spPr>
        </p:pic>
        <p:sp>
          <p:nvSpPr>
            <p:cNvPr id="21" name="TextBox 20">
              <a:extLst>
                <a:ext uri="{FF2B5EF4-FFF2-40B4-BE49-F238E27FC236}">
                  <a16:creationId xmlns:a16="http://schemas.microsoft.com/office/drawing/2014/main" id="{957A8A28-DDA7-F340-809D-FA804C6E94B3}"/>
                </a:ext>
              </a:extLst>
            </p:cNvPr>
            <p:cNvSpPr txBox="1"/>
            <p:nvPr/>
          </p:nvSpPr>
          <p:spPr>
            <a:xfrm>
              <a:off x="6117102" y="956993"/>
              <a:ext cx="882869" cy="830997"/>
            </a:xfrm>
            <a:prstGeom prst="rect">
              <a:avLst/>
            </a:prstGeom>
            <a:noFill/>
          </p:spPr>
          <p:txBody>
            <a:bodyPr wrap="square" rtlCol="0">
              <a:spAutoFit/>
            </a:bodyPr>
            <a:lstStyle/>
            <a:p>
              <a:r>
                <a:rPr lang="en-US" sz="4800" b="1" dirty="0"/>
                <a:t>B</a:t>
              </a:r>
            </a:p>
          </p:txBody>
        </p:sp>
        <p:pic>
          <p:nvPicPr>
            <p:cNvPr id="22" name="Picture 21">
              <a:extLst>
                <a:ext uri="{FF2B5EF4-FFF2-40B4-BE49-F238E27FC236}">
                  <a16:creationId xmlns:a16="http://schemas.microsoft.com/office/drawing/2014/main" id="{A632BBEF-D0F4-9846-BFD0-453D487833B9}"/>
                </a:ext>
              </a:extLst>
            </p:cNvPr>
            <p:cNvPicPr>
              <a:picLocks noChangeAspect="1"/>
            </p:cNvPicPr>
            <p:nvPr/>
          </p:nvPicPr>
          <p:blipFill>
            <a:blip r:embed="rId6"/>
            <a:stretch>
              <a:fillRect/>
            </a:stretch>
          </p:blipFill>
          <p:spPr>
            <a:xfrm>
              <a:off x="-10512" y="1827317"/>
              <a:ext cx="4399884" cy="1827569"/>
            </a:xfrm>
            <a:prstGeom prst="rect">
              <a:avLst/>
            </a:prstGeom>
          </p:spPr>
        </p:pic>
        <p:sp>
          <p:nvSpPr>
            <p:cNvPr id="23" name="TextBox 22">
              <a:extLst>
                <a:ext uri="{FF2B5EF4-FFF2-40B4-BE49-F238E27FC236}">
                  <a16:creationId xmlns:a16="http://schemas.microsoft.com/office/drawing/2014/main" id="{2AF092D9-DDB5-6242-B76F-BBE49B8F2712}"/>
                </a:ext>
              </a:extLst>
            </p:cNvPr>
            <p:cNvSpPr txBox="1"/>
            <p:nvPr/>
          </p:nvSpPr>
          <p:spPr>
            <a:xfrm>
              <a:off x="1870839" y="1113164"/>
              <a:ext cx="882869" cy="830997"/>
            </a:xfrm>
            <a:prstGeom prst="rect">
              <a:avLst/>
            </a:prstGeom>
            <a:noFill/>
          </p:spPr>
          <p:txBody>
            <a:bodyPr wrap="square" rtlCol="0">
              <a:spAutoFit/>
            </a:bodyPr>
            <a:lstStyle/>
            <a:p>
              <a:r>
                <a:rPr lang="en-US" sz="4800" b="1" dirty="0"/>
                <a:t>A</a:t>
              </a:r>
            </a:p>
          </p:txBody>
        </p:sp>
      </p:grpSp>
    </p:spTree>
    <p:extLst>
      <p:ext uri="{BB962C8B-B14F-4D97-AF65-F5344CB8AC3E}">
        <p14:creationId xmlns:p14="http://schemas.microsoft.com/office/powerpoint/2010/main" val="996748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138024" y="164601"/>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lt1"/>
                </a:solidFill>
                <a:latin typeface="Arial"/>
                <a:ea typeface="Arial"/>
                <a:cs typeface="Arial"/>
                <a:sym typeface="Arial"/>
              </a:rPr>
              <a:t>MODULE REVIEW – SaaS CUSTOMER JOURNEY</a:t>
            </a:r>
            <a:endParaRPr sz="2700" b="1" dirty="0">
              <a:solidFill>
                <a:schemeClr val="lt1"/>
              </a:solidFill>
              <a:latin typeface="Arial"/>
              <a:ea typeface="Arial"/>
              <a:cs typeface="Arial"/>
              <a:sym typeface="Arial"/>
            </a:endParaRPr>
          </a:p>
        </p:txBody>
      </p:sp>
      <p:pic>
        <p:nvPicPr>
          <p:cNvPr id="103" name="Google Shape;103;p2" descr="A close-up of some sunglasses&#10;&#10;Description automatically generated with low confidence"/>
          <p:cNvPicPr preferRelativeResize="0"/>
          <p:nvPr/>
        </p:nvPicPr>
        <p:blipFill rotWithShape="1">
          <a:blip r:embed="rId3">
            <a:alphaModFix/>
          </a:blip>
          <a:srcRect/>
          <a:stretch/>
        </p:blipFill>
        <p:spPr>
          <a:xfrm>
            <a:off x="9681491" y="20023"/>
            <a:ext cx="2510509" cy="587633"/>
          </a:xfrm>
          <a:prstGeom prst="rect">
            <a:avLst/>
          </a:prstGeom>
          <a:noFill/>
          <a:ln>
            <a:noFill/>
          </a:ln>
        </p:spPr>
      </p:pic>
      <p:graphicFrame>
        <p:nvGraphicFramePr>
          <p:cNvPr id="6" name="Diagram 5">
            <a:extLst>
              <a:ext uri="{FF2B5EF4-FFF2-40B4-BE49-F238E27FC236}">
                <a16:creationId xmlns:a16="http://schemas.microsoft.com/office/drawing/2014/main" id="{F1FD326B-90AF-8641-B85C-3F3D50F9BBDD}"/>
              </a:ext>
            </a:extLst>
          </p:cNvPr>
          <p:cNvGraphicFramePr/>
          <p:nvPr>
            <p:extLst>
              <p:ext uri="{D42A27DB-BD31-4B8C-83A1-F6EECF244321}">
                <p14:modId xmlns:p14="http://schemas.microsoft.com/office/powerpoint/2010/main" val="2682221530"/>
              </p:ext>
            </p:extLst>
          </p:nvPr>
        </p:nvGraphicFramePr>
        <p:xfrm>
          <a:off x="138025" y="706911"/>
          <a:ext cx="11237546" cy="43146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Rounded Corners 12">
            <a:extLst>
              <a:ext uri="{FF2B5EF4-FFF2-40B4-BE49-F238E27FC236}">
                <a16:creationId xmlns:a16="http://schemas.microsoft.com/office/drawing/2014/main" id="{4598E30E-1C63-724C-B971-CB50E8D52A6A}"/>
              </a:ext>
            </a:extLst>
          </p:cNvPr>
          <p:cNvSpPr/>
          <p:nvPr/>
        </p:nvSpPr>
        <p:spPr>
          <a:xfrm>
            <a:off x="1252229" y="3831771"/>
            <a:ext cx="1610713" cy="22089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Website Feedback Survey</a:t>
            </a:r>
          </a:p>
          <a:p>
            <a:pPr algn="ctr"/>
            <a:endParaRPr lang="en-US" sz="1000" dirty="0">
              <a:solidFill>
                <a:schemeClr val="tx1"/>
              </a:solidFill>
            </a:endParaRPr>
          </a:p>
          <a:p>
            <a:pPr algn="ctr"/>
            <a:r>
              <a:rPr lang="en-US" dirty="0">
                <a:solidFill>
                  <a:schemeClr val="tx1"/>
                </a:solidFill>
              </a:rPr>
              <a:t>How easy was it find what you were looking for on our website?</a:t>
            </a:r>
          </a:p>
        </p:txBody>
      </p:sp>
      <p:sp>
        <p:nvSpPr>
          <p:cNvPr id="9" name="Rectangle: Rounded Corners 13">
            <a:extLst>
              <a:ext uri="{FF2B5EF4-FFF2-40B4-BE49-F238E27FC236}">
                <a16:creationId xmlns:a16="http://schemas.microsoft.com/office/drawing/2014/main" id="{52D09C6C-1466-4F44-986A-8293D8BD4FBA}"/>
              </a:ext>
            </a:extLst>
          </p:cNvPr>
          <p:cNvSpPr/>
          <p:nvPr/>
        </p:nvSpPr>
        <p:spPr>
          <a:xfrm>
            <a:off x="4147457" y="3831770"/>
            <a:ext cx="1752599" cy="22089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Post Purchase Satisfaction Survey</a:t>
            </a:r>
          </a:p>
          <a:p>
            <a:pPr algn="ctr"/>
            <a:endParaRPr lang="en-US" sz="1050" dirty="0">
              <a:solidFill>
                <a:schemeClr val="tx1"/>
              </a:solidFill>
            </a:endParaRPr>
          </a:p>
          <a:p>
            <a:pPr algn="ctr"/>
            <a:r>
              <a:rPr lang="en-US" dirty="0">
                <a:solidFill>
                  <a:schemeClr val="tx1"/>
                </a:solidFill>
              </a:rPr>
              <a:t>How easy was the sales process for you?</a:t>
            </a:r>
          </a:p>
        </p:txBody>
      </p:sp>
      <p:sp>
        <p:nvSpPr>
          <p:cNvPr id="10" name="Rectangle: Rounded Corners 14">
            <a:extLst>
              <a:ext uri="{FF2B5EF4-FFF2-40B4-BE49-F238E27FC236}">
                <a16:creationId xmlns:a16="http://schemas.microsoft.com/office/drawing/2014/main" id="{6679380F-CC5E-EB42-A3CB-6F2378A98375}"/>
              </a:ext>
            </a:extLst>
          </p:cNvPr>
          <p:cNvSpPr/>
          <p:nvPr/>
        </p:nvSpPr>
        <p:spPr>
          <a:xfrm>
            <a:off x="6535561" y="3831770"/>
            <a:ext cx="1752599" cy="220897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Customer Satisfaction Survey</a:t>
            </a:r>
          </a:p>
          <a:p>
            <a:pPr algn="ctr"/>
            <a:endParaRPr lang="en-US" sz="900" dirty="0">
              <a:solidFill>
                <a:schemeClr val="tx1"/>
              </a:solidFill>
            </a:endParaRPr>
          </a:p>
          <a:p>
            <a:pPr algn="ctr"/>
            <a:r>
              <a:rPr lang="en-US" dirty="0">
                <a:solidFill>
                  <a:schemeClr val="tx1"/>
                </a:solidFill>
              </a:rPr>
              <a:t>Which of the following product features do you like the most?</a:t>
            </a:r>
          </a:p>
        </p:txBody>
      </p:sp>
      <p:sp>
        <p:nvSpPr>
          <p:cNvPr id="11" name="Rectangle: Rounded Corners 15">
            <a:extLst>
              <a:ext uri="{FF2B5EF4-FFF2-40B4-BE49-F238E27FC236}">
                <a16:creationId xmlns:a16="http://schemas.microsoft.com/office/drawing/2014/main" id="{92F85742-DD9D-EF47-BF83-825632677D2D}"/>
              </a:ext>
            </a:extLst>
          </p:cNvPr>
          <p:cNvSpPr/>
          <p:nvPr/>
        </p:nvSpPr>
        <p:spPr>
          <a:xfrm>
            <a:off x="9092361" y="3846390"/>
            <a:ext cx="1634253" cy="21797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Net Promoter Score (NPS) Survey</a:t>
            </a:r>
          </a:p>
          <a:p>
            <a:pPr algn="ctr"/>
            <a:endParaRPr lang="en-US" sz="900" dirty="0">
              <a:solidFill>
                <a:schemeClr val="tx1"/>
              </a:solidFill>
            </a:endParaRPr>
          </a:p>
          <a:p>
            <a:pPr algn="ctr"/>
            <a:r>
              <a:rPr lang="en-US" dirty="0">
                <a:solidFill>
                  <a:schemeClr val="tx1"/>
                </a:solidFill>
              </a:rPr>
              <a:t>How likely are you to recommend us to a friend?</a:t>
            </a:r>
          </a:p>
        </p:txBody>
      </p:sp>
    </p:spTree>
    <p:extLst>
      <p:ext uri="{BB962C8B-B14F-4D97-AF65-F5344CB8AC3E}">
        <p14:creationId xmlns:p14="http://schemas.microsoft.com/office/powerpoint/2010/main" val="287623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138024" y="164601"/>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lt1"/>
                </a:solidFill>
                <a:latin typeface="Arial"/>
                <a:ea typeface="Arial"/>
                <a:cs typeface="Arial"/>
                <a:sym typeface="Arial"/>
              </a:rPr>
              <a:t>MODULE REVIEW – </a:t>
            </a:r>
            <a:r>
              <a:rPr lang="en-US" sz="2700" b="1" dirty="0">
                <a:solidFill>
                  <a:schemeClr val="lt1"/>
                </a:solidFill>
              </a:rPr>
              <a:t>A/B TESTING GUESS THE WINNER</a:t>
            </a:r>
            <a:endParaRPr sz="2700" b="1" dirty="0">
              <a:solidFill>
                <a:schemeClr val="lt1"/>
              </a:solidFill>
              <a:latin typeface="Arial"/>
              <a:ea typeface="Arial"/>
              <a:cs typeface="Arial"/>
              <a:sym typeface="Arial"/>
            </a:endParaRPr>
          </a:p>
        </p:txBody>
      </p:sp>
      <p:pic>
        <p:nvPicPr>
          <p:cNvPr id="103" name="Google Shape;103;p2" descr="A close-up of some sunglasses&#10;&#10;Description automatically generated with low confidence"/>
          <p:cNvPicPr preferRelativeResize="0"/>
          <p:nvPr/>
        </p:nvPicPr>
        <p:blipFill rotWithShape="1">
          <a:blip r:embed="rId3">
            <a:alphaModFix/>
          </a:blip>
          <a:srcRect/>
          <a:stretch/>
        </p:blipFill>
        <p:spPr>
          <a:xfrm>
            <a:off x="9681491" y="20023"/>
            <a:ext cx="2510509" cy="587633"/>
          </a:xfrm>
          <a:prstGeom prst="rect">
            <a:avLst/>
          </a:prstGeom>
          <a:noFill/>
          <a:ln>
            <a:noFill/>
          </a:ln>
        </p:spPr>
      </p:pic>
      <p:pic>
        <p:nvPicPr>
          <p:cNvPr id="14" name="Picture 13">
            <a:extLst>
              <a:ext uri="{FF2B5EF4-FFF2-40B4-BE49-F238E27FC236}">
                <a16:creationId xmlns:a16="http://schemas.microsoft.com/office/drawing/2014/main" id="{068FAED8-4BB6-1448-A65F-84AC9AD689F0}"/>
              </a:ext>
            </a:extLst>
          </p:cNvPr>
          <p:cNvPicPr>
            <a:picLocks noChangeAspect="1"/>
          </p:cNvPicPr>
          <p:nvPr/>
        </p:nvPicPr>
        <p:blipFill>
          <a:blip r:embed="rId4"/>
          <a:stretch>
            <a:fillRect/>
          </a:stretch>
        </p:blipFill>
        <p:spPr>
          <a:xfrm>
            <a:off x="1235504" y="1435821"/>
            <a:ext cx="3967118" cy="3340499"/>
          </a:xfrm>
          <a:prstGeom prst="rect">
            <a:avLst/>
          </a:prstGeom>
        </p:spPr>
      </p:pic>
      <p:pic>
        <p:nvPicPr>
          <p:cNvPr id="24" name="Picture 23">
            <a:extLst>
              <a:ext uri="{FF2B5EF4-FFF2-40B4-BE49-F238E27FC236}">
                <a16:creationId xmlns:a16="http://schemas.microsoft.com/office/drawing/2014/main" id="{4F5D16DE-E547-2F46-905D-72D2C7CE627D}"/>
              </a:ext>
            </a:extLst>
          </p:cNvPr>
          <p:cNvPicPr>
            <a:picLocks noChangeAspect="1"/>
          </p:cNvPicPr>
          <p:nvPr/>
        </p:nvPicPr>
        <p:blipFill>
          <a:blip r:embed="rId5"/>
          <a:stretch>
            <a:fillRect/>
          </a:stretch>
        </p:blipFill>
        <p:spPr>
          <a:xfrm>
            <a:off x="6096000" y="1380165"/>
            <a:ext cx="4046483" cy="3396155"/>
          </a:xfrm>
          <a:prstGeom prst="rect">
            <a:avLst/>
          </a:prstGeom>
        </p:spPr>
      </p:pic>
      <p:sp>
        <p:nvSpPr>
          <p:cNvPr id="25" name="TextBox 24">
            <a:extLst>
              <a:ext uri="{FF2B5EF4-FFF2-40B4-BE49-F238E27FC236}">
                <a16:creationId xmlns:a16="http://schemas.microsoft.com/office/drawing/2014/main" id="{1E36EE4D-1C9D-ED4E-B65D-054C7F086BC6}"/>
              </a:ext>
            </a:extLst>
          </p:cNvPr>
          <p:cNvSpPr txBox="1"/>
          <p:nvPr/>
        </p:nvSpPr>
        <p:spPr>
          <a:xfrm>
            <a:off x="704193" y="4866296"/>
            <a:ext cx="4887310" cy="923330"/>
          </a:xfrm>
          <a:prstGeom prst="rect">
            <a:avLst/>
          </a:prstGeom>
          <a:noFill/>
        </p:spPr>
        <p:txBody>
          <a:bodyPr wrap="square">
            <a:spAutoFit/>
          </a:bodyPr>
          <a:lstStyle/>
          <a:p>
            <a:r>
              <a:rPr lang="en-US" b="0" i="0" dirty="0">
                <a:solidFill>
                  <a:srgbClr val="3B4246"/>
                </a:solidFill>
                <a:effectLst/>
                <a:latin typeface="ProximaNova"/>
              </a:rPr>
              <a:t>The control version of the pre-order page offered $20 off a future purchase for anyone who bought SimCity 5.</a:t>
            </a:r>
            <a:endParaRPr lang="en-US" dirty="0"/>
          </a:p>
        </p:txBody>
      </p:sp>
      <p:sp>
        <p:nvSpPr>
          <p:cNvPr id="26" name="TextBox 25">
            <a:extLst>
              <a:ext uri="{FF2B5EF4-FFF2-40B4-BE49-F238E27FC236}">
                <a16:creationId xmlns:a16="http://schemas.microsoft.com/office/drawing/2014/main" id="{62422097-8D70-D64F-9071-350698C7E199}"/>
              </a:ext>
            </a:extLst>
          </p:cNvPr>
          <p:cNvSpPr txBox="1"/>
          <p:nvPr/>
        </p:nvSpPr>
        <p:spPr>
          <a:xfrm>
            <a:off x="2932385" y="813752"/>
            <a:ext cx="882869" cy="830997"/>
          </a:xfrm>
          <a:prstGeom prst="rect">
            <a:avLst/>
          </a:prstGeom>
          <a:noFill/>
        </p:spPr>
        <p:txBody>
          <a:bodyPr wrap="square" rtlCol="0">
            <a:spAutoFit/>
          </a:bodyPr>
          <a:lstStyle/>
          <a:p>
            <a:r>
              <a:rPr lang="en-US" sz="4800" b="1" dirty="0"/>
              <a:t>A</a:t>
            </a:r>
          </a:p>
        </p:txBody>
      </p:sp>
      <p:sp>
        <p:nvSpPr>
          <p:cNvPr id="27" name="TextBox 26">
            <a:extLst>
              <a:ext uri="{FF2B5EF4-FFF2-40B4-BE49-F238E27FC236}">
                <a16:creationId xmlns:a16="http://schemas.microsoft.com/office/drawing/2014/main" id="{4921096D-20D8-5347-A5E5-39F4BD4D8905}"/>
              </a:ext>
            </a:extLst>
          </p:cNvPr>
          <p:cNvSpPr txBox="1"/>
          <p:nvPr/>
        </p:nvSpPr>
        <p:spPr>
          <a:xfrm>
            <a:off x="7777654" y="752234"/>
            <a:ext cx="882869" cy="830997"/>
          </a:xfrm>
          <a:prstGeom prst="rect">
            <a:avLst/>
          </a:prstGeom>
          <a:noFill/>
        </p:spPr>
        <p:txBody>
          <a:bodyPr wrap="square" rtlCol="0">
            <a:spAutoFit/>
          </a:bodyPr>
          <a:lstStyle/>
          <a:p>
            <a:r>
              <a:rPr lang="en-US" sz="4800" b="1" dirty="0"/>
              <a:t>B</a:t>
            </a:r>
          </a:p>
        </p:txBody>
      </p:sp>
      <p:sp>
        <p:nvSpPr>
          <p:cNvPr id="28" name="TextBox 27">
            <a:extLst>
              <a:ext uri="{FF2B5EF4-FFF2-40B4-BE49-F238E27FC236}">
                <a16:creationId xmlns:a16="http://schemas.microsoft.com/office/drawing/2014/main" id="{BB1D9B86-5BF5-384B-ACD3-AC31AFDBE145}"/>
              </a:ext>
            </a:extLst>
          </p:cNvPr>
          <p:cNvSpPr txBox="1"/>
          <p:nvPr/>
        </p:nvSpPr>
        <p:spPr>
          <a:xfrm>
            <a:off x="5938345" y="4866296"/>
            <a:ext cx="4204138" cy="646331"/>
          </a:xfrm>
          <a:prstGeom prst="rect">
            <a:avLst/>
          </a:prstGeom>
          <a:noFill/>
        </p:spPr>
        <p:txBody>
          <a:bodyPr wrap="square">
            <a:spAutoFit/>
          </a:bodyPr>
          <a:lstStyle/>
          <a:p>
            <a:r>
              <a:rPr lang="en-US" b="0" i="0" dirty="0">
                <a:solidFill>
                  <a:srgbClr val="3B4246"/>
                </a:solidFill>
                <a:effectLst/>
                <a:latin typeface="ProximaNova"/>
              </a:rPr>
              <a:t>The variation eliminated the pre-order incentive.</a:t>
            </a:r>
            <a:endParaRPr lang="en-US" dirty="0"/>
          </a:p>
        </p:txBody>
      </p:sp>
      <p:sp>
        <p:nvSpPr>
          <p:cNvPr id="29" name="TextBox 28">
            <a:extLst>
              <a:ext uri="{FF2B5EF4-FFF2-40B4-BE49-F238E27FC236}">
                <a16:creationId xmlns:a16="http://schemas.microsoft.com/office/drawing/2014/main" id="{DA7168A8-FB18-A34A-9D1F-2D7701FFF327}"/>
              </a:ext>
            </a:extLst>
          </p:cNvPr>
          <p:cNvSpPr txBox="1"/>
          <p:nvPr/>
        </p:nvSpPr>
        <p:spPr>
          <a:xfrm>
            <a:off x="704193" y="5877813"/>
            <a:ext cx="11014840" cy="646331"/>
          </a:xfrm>
          <a:prstGeom prst="rect">
            <a:avLst/>
          </a:prstGeom>
          <a:solidFill>
            <a:schemeClr val="tx1"/>
          </a:solidFill>
        </p:spPr>
        <p:txBody>
          <a:bodyPr wrap="square">
            <a:spAutoFit/>
          </a:bodyPr>
          <a:lstStyle/>
          <a:p>
            <a:r>
              <a:rPr lang="en-US" b="1" i="0" dirty="0">
                <a:solidFill>
                  <a:schemeClr val="bg1"/>
                </a:solidFill>
                <a:effectLst/>
                <a:latin typeface="ProximaNova"/>
              </a:rPr>
              <a:t>The variation performed more than 40 percent better than the control. Avid fans of SimCity 5 weren’t interested in an incentive. They just wanted to buy the game. As a result of the A/B test, half of the game’s sales were digital.</a:t>
            </a:r>
            <a:endParaRPr lang="en-US" b="1" dirty="0">
              <a:solidFill>
                <a:schemeClr val="bg1"/>
              </a:solidFill>
            </a:endParaRPr>
          </a:p>
        </p:txBody>
      </p:sp>
    </p:spTree>
    <p:extLst>
      <p:ext uri="{BB962C8B-B14F-4D97-AF65-F5344CB8AC3E}">
        <p14:creationId xmlns:p14="http://schemas.microsoft.com/office/powerpoint/2010/main" val="43691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A00E680A-8A96-DF11-9866-E68CCC08E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81" y="1696245"/>
            <a:ext cx="11948096" cy="3314812"/>
          </a:xfrm>
          <a:prstGeom prst="rect">
            <a:avLst/>
          </a:prstGeom>
        </p:spPr>
      </p:pic>
      <p:sp>
        <p:nvSpPr>
          <p:cNvPr id="102" name="Google Shape;102;p2"/>
          <p:cNvSpPr txBox="1">
            <a:spLocks noGrp="1"/>
          </p:cNvSpPr>
          <p:nvPr>
            <p:ph type="title"/>
          </p:nvPr>
        </p:nvSpPr>
        <p:spPr>
          <a:xfrm>
            <a:off x="692693" y="696448"/>
            <a:ext cx="5403307"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GETTING HELP</a:t>
            </a:r>
            <a:endParaRPr sz="3200" b="1" dirty="0">
              <a:solidFill>
                <a:schemeClr val="accent1"/>
              </a:solidFill>
              <a:latin typeface="+mj-lt"/>
              <a:ea typeface="Arial"/>
              <a:cs typeface="Arial"/>
              <a:sym typeface="Arial"/>
            </a:endParaRPr>
          </a:p>
        </p:txBody>
      </p:sp>
      <p:sp>
        <p:nvSpPr>
          <p:cNvPr id="4" name="Rounded Rectangle 3">
            <a:extLst>
              <a:ext uri="{FF2B5EF4-FFF2-40B4-BE49-F238E27FC236}">
                <a16:creationId xmlns:a16="http://schemas.microsoft.com/office/drawing/2014/main" id="{91A46300-7397-414F-BA45-6D86A18069AB}"/>
              </a:ext>
            </a:extLst>
          </p:cNvPr>
          <p:cNvSpPr/>
          <p:nvPr/>
        </p:nvSpPr>
        <p:spPr>
          <a:xfrm>
            <a:off x="1008742" y="1770744"/>
            <a:ext cx="3715673" cy="406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AAE33BFB-E1E4-CF4E-91D8-55CB4F531C1E}"/>
              </a:ext>
            </a:extLst>
          </p:cNvPr>
          <p:cNvSpPr/>
          <p:nvPr/>
        </p:nvSpPr>
        <p:spPr>
          <a:xfrm>
            <a:off x="6461756" y="3686629"/>
            <a:ext cx="3814356" cy="406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7E0A920C-3BCE-854F-83E8-F4D465AFE1AE}"/>
              </a:ext>
            </a:extLst>
          </p:cNvPr>
          <p:cNvSpPr/>
          <p:nvPr/>
        </p:nvSpPr>
        <p:spPr>
          <a:xfrm>
            <a:off x="107376" y="4542971"/>
            <a:ext cx="705424" cy="46808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ED689A-D275-CC4C-855E-07A1BBEF43D8}"/>
              </a:ext>
            </a:extLst>
          </p:cNvPr>
          <p:cNvSpPr/>
          <p:nvPr/>
        </p:nvSpPr>
        <p:spPr>
          <a:xfrm>
            <a:off x="1008742" y="3958772"/>
            <a:ext cx="602344" cy="406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81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1000"/>
                                        <p:tgtEl>
                                          <p:spTgt spid="4"/>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0" y="134251"/>
            <a:ext cx="11673779"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NEW PRODUCT DEVELOPMENT </a:t>
            </a:r>
            <a:endParaRPr sz="3200" b="1" dirty="0">
              <a:solidFill>
                <a:schemeClr val="accent1"/>
              </a:solidFill>
              <a:latin typeface="+mj-lt"/>
              <a:ea typeface="Arial"/>
              <a:cs typeface="Arial"/>
              <a:sym typeface="Arial"/>
            </a:endParaRPr>
          </a:p>
        </p:txBody>
      </p:sp>
      <p:pic>
        <p:nvPicPr>
          <p:cNvPr id="3" name="Picture 2" descr="Diagram&#10;&#10;Description automatically generated">
            <a:extLst>
              <a:ext uri="{FF2B5EF4-FFF2-40B4-BE49-F238E27FC236}">
                <a16:creationId xmlns:a16="http://schemas.microsoft.com/office/drawing/2014/main" id="{D325A0F9-7576-E745-8E24-E5A2CA108D58}"/>
              </a:ext>
            </a:extLst>
          </p:cNvPr>
          <p:cNvPicPr>
            <a:picLocks noChangeAspect="1"/>
          </p:cNvPicPr>
          <p:nvPr/>
        </p:nvPicPr>
        <p:blipFill>
          <a:blip r:embed="rId3"/>
          <a:stretch>
            <a:fillRect/>
          </a:stretch>
        </p:blipFill>
        <p:spPr>
          <a:xfrm>
            <a:off x="212497" y="874181"/>
            <a:ext cx="11767006" cy="5109637"/>
          </a:xfrm>
          <a:prstGeom prst="rect">
            <a:avLst/>
          </a:prstGeom>
        </p:spPr>
      </p:pic>
    </p:spTree>
    <p:extLst>
      <p:ext uri="{BB962C8B-B14F-4D97-AF65-F5344CB8AC3E}">
        <p14:creationId xmlns:p14="http://schemas.microsoft.com/office/powerpoint/2010/main" val="2816445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0" y="134252"/>
            <a:ext cx="9972675"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CONCEPT TESTING</a:t>
            </a:r>
            <a:endParaRPr sz="3200" b="1" dirty="0">
              <a:solidFill>
                <a:schemeClr val="accent1"/>
              </a:solidFill>
              <a:latin typeface="+mj-lt"/>
              <a:ea typeface="Arial"/>
              <a:cs typeface="Arial"/>
              <a:sym typeface="Arial"/>
            </a:endParaRPr>
          </a:p>
        </p:txBody>
      </p:sp>
      <p:pic>
        <p:nvPicPr>
          <p:cNvPr id="4" name="Picture 3" descr="Diagram, timeline&#10;&#10;Description automatically generated">
            <a:extLst>
              <a:ext uri="{FF2B5EF4-FFF2-40B4-BE49-F238E27FC236}">
                <a16:creationId xmlns:a16="http://schemas.microsoft.com/office/drawing/2014/main" id="{1CAEDEB9-AA82-534A-B983-898AEFC8B30A}"/>
              </a:ext>
            </a:extLst>
          </p:cNvPr>
          <p:cNvPicPr>
            <a:picLocks noChangeAspect="1"/>
          </p:cNvPicPr>
          <p:nvPr/>
        </p:nvPicPr>
        <p:blipFill>
          <a:blip r:embed="rId3"/>
          <a:stretch>
            <a:fillRect/>
          </a:stretch>
        </p:blipFill>
        <p:spPr>
          <a:xfrm>
            <a:off x="883977" y="777269"/>
            <a:ext cx="10807041" cy="5571455"/>
          </a:xfrm>
          <a:prstGeom prst="rect">
            <a:avLst/>
          </a:prstGeom>
        </p:spPr>
      </p:pic>
    </p:spTree>
    <p:extLst>
      <p:ext uri="{BB962C8B-B14F-4D97-AF65-F5344CB8AC3E}">
        <p14:creationId xmlns:p14="http://schemas.microsoft.com/office/powerpoint/2010/main" val="1629953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489841" y="137196"/>
            <a:ext cx="9972675"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CONCEPT TESTING </a:t>
            </a:r>
            <a:endParaRPr sz="3200" b="1" dirty="0">
              <a:solidFill>
                <a:schemeClr val="accent1"/>
              </a:solidFill>
              <a:latin typeface="+mj-lt"/>
              <a:ea typeface="Arial"/>
              <a:cs typeface="Arial"/>
              <a:sym typeface="Arial"/>
            </a:endParaRPr>
          </a:p>
        </p:txBody>
      </p:sp>
      <p:pic>
        <p:nvPicPr>
          <p:cNvPr id="3" name="Picture 2" descr="Diagram&#10;&#10;Description automatically generated with medium confidence">
            <a:extLst>
              <a:ext uri="{FF2B5EF4-FFF2-40B4-BE49-F238E27FC236}">
                <a16:creationId xmlns:a16="http://schemas.microsoft.com/office/drawing/2014/main" id="{D19AC289-D2A9-E049-91C1-8EA9114FC773}"/>
              </a:ext>
            </a:extLst>
          </p:cNvPr>
          <p:cNvPicPr>
            <a:picLocks noChangeAspect="1"/>
          </p:cNvPicPr>
          <p:nvPr/>
        </p:nvPicPr>
        <p:blipFill>
          <a:blip r:embed="rId3"/>
          <a:stretch>
            <a:fillRect/>
          </a:stretch>
        </p:blipFill>
        <p:spPr>
          <a:xfrm>
            <a:off x="489841" y="820837"/>
            <a:ext cx="11212317" cy="5216326"/>
          </a:xfrm>
          <a:prstGeom prst="rect">
            <a:avLst/>
          </a:prstGeom>
        </p:spPr>
      </p:pic>
    </p:spTree>
    <p:extLst>
      <p:ext uri="{BB962C8B-B14F-4D97-AF65-F5344CB8AC3E}">
        <p14:creationId xmlns:p14="http://schemas.microsoft.com/office/powerpoint/2010/main" val="570324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518221" y="139572"/>
            <a:ext cx="9972675"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MODULE REVIEW – 7 STEP METHOD</a:t>
            </a:r>
            <a:endParaRPr sz="3200" b="1" dirty="0">
              <a:solidFill>
                <a:schemeClr val="accent1"/>
              </a:solidFill>
              <a:latin typeface="+mj-lt"/>
              <a:ea typeface="Arial"/>
              <a:cs typeface="Arial"/>
              <a:sym typeface="Arial"/>
            </a:endParaRPr>
          </a:p>
        </p:txBody>
      </p:sp>
      <p:sp>
        <p:nvSpPr>
          <p:cNvPr id="2" name="TextBox 1">
            <a:extLst>
              <a:ext uri="{FF2B5EF4-FFF2-40B4-BE49-F238E27FC236}">
                <a16:creationId xmlns:a16="http://schemas.microsoft.com/office/drawing/2014/main" id="{7FA248EE-498E-1342-9A6D-9A4C6C1FA855}"/>
              </a:ext>
            </a:extLst>
          </p:cNvPr>
          <p:cNvSpPr txBox="1"/>
          <p:nvPr/>
        </p:nvSpPr>
        <p:spPr>
          <a:xfrm>
            <a:off x="1665514" y="772257"/>
            <a:ext cx="6261651" cy="5693866"/>
          </a:xfrm>
          <a:prstGeom prst="rect">
            <a:avLst/>
          </a:prstGeom>
          <a:noFill/>
        </p:spPr>
        <p:txBody>
          <a:bodyPr wrap="none" rtlCol="0">
            <a:spAutoFit/>
          </a:bodyPr>
          <a:lstStyle/>
          <a:p>
            <a:r>
              <a:rPr lang="en-US" sz="2800" dirty="0"/>
              <a:t>Define the purpose of the concept test</a:t>
            </a:r>
          </a:p>
          <a:p>
            <a:endParaRPr lang="en-US" sz="2800" dirty="0"/>
          </a:p>
          <a:p>
            <a:r>
              <a:rPr lang="en-US" sz="2800" dirty="0"/>
              <a:t>Choose a survey population</a:t>
            </a:r>
          </a:p>
          <a:p>
            <a:endParaRPr lang="en-US" sz="2800" dirty="0"/>
          </a:p>
          <a:p>
            <a:r>
              <a:rPr lang="en-US" sz="2800" dirty="0"/>
              <a:t>Choose a survey format</a:t>
            </a:r>
          </a:p>
          <a:p>
            <a:endParaRPr lang="en-US" sz="2800" dirty="0"/>
          </a:p>
          <a:p>
            <a:r>
              <a:rPr lang="en-US" sz="2800" dirty="0"/>
              <a:t>Communicate the concept</a:t>
            </a:r>
          </a:p>
          <a:p>
            <a:endParaRPr lang="en-US" sz="2800" dirty="0"/>
          </a:p>
          <a:p>
            <a:r>
              <a:rPr lang="en-US" sz="2800" dirty="0"/>
              <a:t>Measure customer response</a:t>
            </a:r>
          </a:p>
          <a:p>
            <a:endParaRPr lang="en-US" sz="2800" dirty="0"/>
          </a:p>
          <a:p>
            <a:r>
              <a:rPr lang="en-US" sz="2800" dirty="0"/>
              <a:t>Interpret the results</a:t>
            </a:r>
          </a:p>
          <a:p>
            <a:endParaRPr lang="en-US" sz="2800" dirty="0"/>
          </a:p>
          <a:p>
            <a:r>
              <a:rPr lang="en-US" sz="2800" dirty="0"/>
              <a:t>Reflect on the results and the process</a:t>
            </a:r>
          </a:p>
        </p:txBody>
      </p:sp>
    </p:spTree>
    <p:extLst>
      <p:ext uri="{BB962C8B-B14F-4D97-AF65-F5344CB8AC3E}">
        <p14:creationId xmlns:p14="http://schemas.microsoft.com/office/powerpoint/2010/main" val="68026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1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10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dissolve">
                                      <p:cBhvr>
                                        <p:cTn id="17" dur="10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dissolve">
                                      <p:cBhvr>
                                        <p:cTn id="22" dur="10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dissolve">
                                      <p:cBhvr>
                                        <p:cTn id="27" dur="1000"/>
                                        <p:tgtEl>
                                          <p:spTgt spid="2">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10" end="10"/>
                                            </p:txEl>
                                          </p:spTgt>
                                        </p:tgtEl>
                                        <p:attrNameLst>
                                          <p:attrName>style.visibility</p:attrName>
                                        </p:attrNameLst>
                                      </p:cBhvr>
                                      <p:to>
                                        <p:strVal val="visible"/>
                                      </p:to>
                                    </p:set>
                                    <p:animEffect transition="in" filter="dissolve">
                                      <p:cBhvr>
                                        <p:cTn id="32" dur="1000"/>
                                        <p:tgtEl>
                                          <p:spTgt spid="2">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animEffect transition="in" filter="dissolve">
                                      <p:cBhvr>
                                        <p:cTn id="37" dur="10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idx="4294967295"/>
          </p:nvPr>
        </p:nvSpPr>
        <p:spPr>
          <a:xfrm>
            <a:off x="300230" y="359012"/>
            <a:ext cx="9648825"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CONCEPT TESTING USE CASES</a:t>
            </a:r>
            <a:endParaRPr sz="3200" b="1" dirty="0">
              <a:solidFill>
                <a:schemeClr val="accent1"/>
              </a:solidFill>
              <a:latin typeface="+mj-lt"/>
              <a:ea typeface="Arial"/>
              <a:cs typeface="Arial"/>
              <a:sym typeface="Arial"/>
            </a:endParaRPr>
          </a:p>
        </p:txBody>
      </p:sp>
      <p:pic>
        <p:nvPicPr>
          <p:cNvPr id="5" name="Picture 4">
            <a:extLst>
              <a:ext uri="{FF2B5EF4-FFF2-40B4-BE49-F238E27FC236}">
                <a16:creationId xmlns:a16="http://schemas.microsoft.com/office/drawing/2014/main" id="{34864079-EF5A-B548-8AC4-E1B765500ADB}"/>
              </a:ext>
            </a:extLst>
          </p:cNvPr>
          <p:cNvPicPr>
            <a:picLocks noChangeAspect="1"/>
          </p:cNvPicPr>
          <p:nvPr/>
        </p:nvPicPr>
        <p:blipFill>
          <a:blip r:embed="rId3">
            <a:clrChange>
              <a:clrFrom>
                <a:srgbClr val="F2F2F2"/>
              </a:clrFrom>
              <a:clrTo>
                <a:srgbClr val="F2F2F2">
                  <a:alpha val="0"/>
                </a:srgbClr>
              </a:clrTo>
            </a:clrChange>
            <a:duotone>
              <a:schemeClr val="accent4">
                <a:shade val="45000"/>
                <a:satMod val="135000"/>
              </a:schemeClr>
              <a:prstClr val="white"/>
            </a:duotone>
          </a:blip>
          <a:stretch>
            <a:fillRect/>
          </a:stretch>
        </p:blipFill>
        <p:spPr>
          <a:xfrm>
            <a:off x="819999" y="1652033"/>
            <a:ext cx="1384875" cy="1327171"/>
          </a:xfrm>
          <a:prstGeom prst="rect">
            <a:avLst/>
          </a:prstGeom>
        </p:spPr>
      </p:pic>
      <p:sp>
        <p:nvSpPr>
          <p:cNvPr id="6" name="TextBox 5">
            <a:extLst>
              <a:ext uri="{FF2B5EF4-FFF2-40B4-BE49-F238E27FC236}">
                <a16:creationId xmlns:a16="http://schemas.microsoft.com/office/drawing/2014/main" id="{20525FF5-DC15-A845-B21E-083085C907D4}"/>
              </a:ext>
            </a:extLst>
          </p:cNvPr>
          <p:cNvSpPr txBox="1"/>
          <p:nvPr/>
        </p:nvSpPr>
        <p:spPr>
          <a:xfrm>
            <a:off x="508152" y="3292357"/>
            <a:ext cx="2235896" cy="461665"/>
          </a:xfrm>
          <a:prstGeom prst="rect">
            <a:avLst/>
          </a:prstGeom>
          <a:noFill/>
        </p:spPr>
        <p:txBody>
          <a:bodyPr wrap="square">
            <a:spAutoFit/>
          </a:bodyPr>
          <a:lstStyle/>
          <a:p>
            <a:pPr algn="l"/>
            <a:r>
              <a:rPr lang="en-US" sz="2400" b="1" i="0" dirty="0">
                <a:solidFill>
                  <a:srgbClr val="333E48"/>
                </a:solidFill>
                <a:effectLst/>
                <a:latin typeface="National 2"/>
              </a:rPr>
              <a:t>Name </a:t>
            </a:r>
            <a:r>
              <a:rPr lang="en-US" sz="2400" b="1" dirty="0">
                <a:solidFill>
                  <a:srgbClr val="333E48"/>
                </a:solidFill>
                <a:latin typeface="National 2"/>
              </a:rPr>
              <a:t>T</a:t>
            </a:r>
            <a:r>
              <a:rPr lang="en-US" sz="2400" b="1" i="0" dirty="0">
                <a:solidFill>
                  <a:srgbClr val="333E48"/>
                </a:solidFill>
                <a:effectLst/>
                <a:latin typeface="National 2"/>
              </a:rPr>
              <a:t>esting</a:t>
            </a:r>
          </a:p>
        </p:txBody>
      </p:sp>
      <p:pic>
        <p:nvPicPr>
          <p:cNvPr id="7" name="Picture 6">
            <a:extLst>
              <a:ext uri="{FF2B5EF4-FFF2-40B4-BE49-F238E27FC236}">
                <a16:creationId xmlns:a16="http://schemas.microsoft.com/office/drawing/2014/main" id="{D4E45086-7D89-AF4F-92B3-7EF540832BB3}"/>
              </a:ext>
            </a:extLst>
          </p:cNvPr>
          <p:cNvPicPr>
            <a:picLocks noChangeAspect="1"/>
          </p:cNvPicPr>
          <p:nvPr/>
        </p:nvPicPr>
        <p:blipFill>
          <a:blip r:embed="rId4">
            <a:clrChange>
              <a:clrFrom>
                <a:srgbClr val="F2F2F2"/>
              </a:clrFrom>
              <a:clrTo>
                <a:srgbClr val="F2F2F2">
                  <a:alpha val="0"/>
                </a:srgbClr>
              </a:clrTo>
            </a:clrChange>
            <a:duotone>
              <a:schemeClr val="accent4">
                <a:shade val="45000"/>
                <a:satMod val="135000"/>
              </a:schemeClr>
              <a:prstClr val="white"/>
            </a:duotone>
          </a:blip>
          <a:stretch>
            <a:fillRect/>
          </a:stretch>
        </p:blipFill>
        <p:spPr>
          <a:xfrm>
            <a:off x="3483572" y="1652033"/>
            <a:ext cx="1866900" cy="1619250"/>
          </a:xfrm>
          <a:prstGeom prst="rect">
            <a:avLst/>
          </a:prstGeom>
        </p:spPr>
      </p:pic>
      <p:sp>
        <p:nvSpPr>
          <p:cNvPr id="8" name="TextBox 7">
            <a:extLst>
              <a:ext uri="{FF2B5EF4-FFF2-40B4-BE49-F238E27FC236}">
                <a16:creationId xmlns:a16="http://schemas.microsoft.com/office/drawing/2014/main" id="{EAECFCF7-E0E7-4C4F-88C1-2C5EA3443CF5}"/>
              </a:ext>
            </a:extLst>
          </p:cNvPr>
          <p:cNvSpPr txBox="1"/>
          <p:nvPr/>
        </p:nvSpPr>
        <p:spPr>
          <a:xfrm>
            <a:off x="3520727" y="3313462"/>
            <a:ext cx="1866900" cy="461665"/>
          </a:xfrm>
          <a:prstGeom prst="rect">
            <a:avLst/>
          </a:prstGeom>
          <a:noFill/>
        </p:spPr>
        <p:txBody>
          <a:bodyPr wrap="square">
            <a:spAutoFit/>
          </a:bodyPr>
          <a:lstStyle/>
          <a:p>
            <a:pPr algn="l"/>
            <a:r>
              <a:rPr lang="en-US" sz="2400" b="1" i="0" dirty="0">
                <a:solidFill>
                  <a:srgbClr val="333E48"/>
                </a:solidFill>
                <a:effectLst/>
                <a:latin typeface="National 2"/>
              </a:rPr>
              <a:t>Logo </a:t>
            </a:r>
            <a:r>
              <a:rPr lang="en-US" sz="2400" b="1" dirty="0">
                <a:solidFill>
                  <a:srgbClr val="333E48"/>
                </a:solidFill>
                <a:latin typeface="National 2"/>
              </a:rPr>
              <a:t>T</a:t>
            </a:r>
            <a:r>
              <a:rPr lang="en-US" sz="2400" b="1" i="0" dirty="0">
                <a:solidFill>
                  <a:srgbClr val="333E48"/>
                </a:solidFill>
                <a:effectLst/>
                <a:latin typeface="National 2"/>
              </a:rPr>
              <a:t>esting</a:t>
            </a:r>
          </a:p>
        </p:txBody>
      </p:sp>
      <p:pic>
        <p:nvPicPr>
          <p:cNvPr id="9" name="Picture 8">
            <a:extLst>
              <a:ext uri="{FF2B5EF4-FFF2-40B4-BE49-F238E27FC236}">
                <a16:creationId xmlns:a16="http://schemas.microsoft.com/office/drawing/2014/main" id="{B95B05B8-FCF7-6C41-B001-AA0528C27FF3}"/>
              </a:ext>
            </a:extLst>
          </p:cNvPr>
          <p:cNvPicPr>
            <a:picLocks noChangeAspect="1"/>
          </p:cNvPicPr>
          <p:nvPr/>
        </p:nvPicPr>
        <p:blipFill>
          <a:blip r:embed="rId5">
            <a:clrChange>
              <a:clrFrom>
                <a:srgbClr val="F2F2F2"/>
              </a:clrFrom>
              <a:clrTo>
                <a:srgbClr val="F2F2F2">
                  <a:alpha val="0"/>
                </a:srgbClr>
              </a:clrTo>
            </a:clrChange>
            <a:duotone>
              <a:schemeClr val="accent4">
                <a:shade val="45000"/>
                <a:satMod val="135000"/>
              </a:schemeClr>
              <a:prstClr val="white"/>
            </a:duotone>
          </a:blip>
          <a:stretch>
            <a:fillRect/>
          </a:stretch>
        </p:blipFill>
        <p:spPr>
          <a:xfrm>
            <a:off x="6381481" y="1910805"/>
            <a:ext cx="1809750" cy="1495425"/>
          </a:xfrm>
          <a:prstGeom prst="rect">
            <a:avLst/>
          </a:prstGeom>
        </p:spPr>
      </p:pic>
      <p:sp>
        <p:nvSpPr>
          <p:cNvPr id="10" name="TextBox 9">
            <a:extLst>
              <a:ext uri="{FF2B5EF4-FFF2-40B4-BE49-F238E27FC236}">
                <a16:creationId xmlns:a16="http://schemas.microsoft.com/office/drawing/2014/main" id="{854ABD11-0D02-2E41-A06B-E90D5263CEA5}"/>
              </a:ext>
            </a:extLst>
          </p:cNvPr>
          <p:cNvSpPr txBox="1"/>
          <p:nvPr/>
        </p:nvSpPr>
        <p:spPr>
          <a:xfrm>
            <a:off x="6666325" y="3167507"/>
            <a:ext cx="1866900" cy="461665"/>
          </a:xfrm>
          <a:prstGeom prst="rect">
            <a:avLst/>
          </a:prstGeom>
          <a:noFill/>
        </p:spPr>
        <p:txBody>
          <a:bodyPr wrap="square">
            <a:spAutoFit/>
          </a:bodyPr>
          <a:lstStyle/>
          <a:p>
            <a:pPr algn="l"/>
            <a:r>
              <a:rPr lang="en-US" sz="2400" b="1" i="0" dirty="0">
                <a:solidFill>
                  <a:srgbClr val="333E48"/>
                </a:solidFill>
                <a:effectLst/>
                <a:latin typeface="National 2"/>
              </a:rPr>
              <a:t>Ad </a:t>
            </a:r>
            <a:r>
              <a:rPr lang="en-US" sz="2400" b="1" dirty="0">
                <a:solidFill>
                  <a:srgbClr val="333E48"/>
                </a:solidFill>
                <a:latin typeface="National 2"/>
              </a:rPr>
              <a:t>T</a:t>
            </a:r>
            <a:r>
              <a:rPr lang="en-US" sz="2400" b="1" i="0" dirty="0">
                <a:solidFill>
                  <a:srgbClr val="333E48"/>
                </a:solidFill>
                <a:effectLst/>
                <a:latin typeface="National 2"/>
              </a:rPr>
              <a:t>esting</a:t>
            </a:r>
          </a:p>
        </p:txBody>
      </p:sp>
      <p:pic>
        <p:nvPicPr>
          <p:cNvPr id="11" name="Picture 10">
            <a:extLst>
              <a:ext uri="{FF2B5EF4-FFF2-40B4-BE49-F238E27FC236}">
                <a16:creationId xmlns:a16="http://schemas.microsoft.com/office/drawing/2014/main" id="{FD06C1DB-C7F1-A540-A1AF-F9C5425F577F}"/>
              </a:ext>
            </a:extLst>
          </p:cNvPr>
          <p:cNvPicPr>
            <a:picLocks noChangeAspect="1"/>
          </p:cNvPicPr>
          <p:nvPr/>
        </p:nvPicPr>
        <p:blipFill>
          <a:blip r:embed="rId6">
            <a:clrChange>
              <a:clrFrom>
                <a:srgbClr val="F2F2F2"/>
              </a:clrFrom>
              <a:clrTo>
                <a:srgbClr val="F2F2F2">
                  <a:alpha val="0"/>
                </a:srgbClr>
              </a:clrTo>
            </a:clrChange>
            <a:duotone>
              <a:schemeClr val="accent4">
                <a:shade val="45000"/>
                <a:satMod val="135000"/>
              </a:schemeClr>
              <a:prstClr val="white"/>
            </a:duotone>
          </a:blip>
          <a:stretch>
            <a:fillRect/>
          </a:stretch>
        </p:blipFill>
        <p:spPr>
          <a:xfrm>
            <a:off x="9225155" y="2057926"/>
            <a:ext cx="1447800" cy="1104900"/>
          </a:xfrm>
          <a:prstGeom prst="rect">
            <a:avLst/>
          </a:prstGeom>
        </p:spPr>
      </p:pic>
      <p:sp>
        <p:nvSpPr>
          <p:cNvPr id="12" name="TextBox 11">
            <a:extLst>
              <a:ext uri="{FF2B5EF4-FFF2-40B4-BE49-F238E27FC236}">
                <a16:creationId xmlns:a16="http://schemas.microsoft.com/office/drawing/2014/main" id="{83D87E8A-5418-C845-BFC1-1AD5497E06C7}"/>
              </a:ext>
            </a:extLst>
          </p:cNvPr>
          <p:cNvSpPr txBox="1"/>
          <p:nvPr/>
        </p:nvSpPr>
        <p:spPr>
          <a:xfrm>
            <a:off x="8831108" y="3175398"/>
            <a:ext cx="2235895" cy="461665"/>
          </a:xfrm>
          <a:prstGeom prst="rect">
            <a:avLst/>
          </a:prstGeom>
          <a:noFill/>
        </p:spPr>
        <p:txBody>
          <a:bodyPr wrap="square">
            <a:spAutoFit/>
          </a:bodyPr>
          <a:lstStyle/>
          <a:p>
            <a:pPr algn="l"/>
            <a:r>
              <a:rPr lang="en-US" sz="2400" b="1" i="0" dirty="0">
                <a:solidFill>
                  <a:srgbClr val="333E48"/>
                </a:solidFill>
                <a:effectLst/>
                <a:latin typeface="National 2"/>
              </a:rPr>
              <a:t>Product </a:t>
            </a:r>
            <a:r>
              <a:rPr lang="en-US" sz="2400" b="1" dirty="0">
                <a:solidFill>
                  <a:srgbClr val="333E48"/>
                </a:solidFill>
                <a:latin typeface="National 2"/>
              </a:rPr>
              <a:t>T</a:t>
            </a:r>
            <a:r>
              <a:rPr lang="en-US" sz="2400" b="1" i="0" dirty="0">
                <a:solidFill>
                  <a:srgbClr val="333E48"/>
                </a:solidFill>
                <a:effectLst/>
                <a:latin typeface="National 2"/>
              </a:rPr>
              <a:t>esting</a:t>
            </a:r>
          </a:p>
        </p:txBody>
      </p:sp>
      <p:pic>
        <p:nvPicPr>
          <p:cNvPr id="13" name="Picture 12">
            <a:extLst>
              <a:ext uri="{FF2B5EF4-FFF2-40B4-BE49-F238E27FC236}">
                <a16:creationId xmlns:a16="http://schemas.microsoft.com/office/drawing/2014/main" id="{9CAF8EF8-6C5A-6C47-BFB8-14D9DCE143C7}"/>
              </a:ext>
            </a:extLst>
          </p:cNvPr>
          <p:cNvPicPr>
            <a:picLocks noChangeAspect="1"/>
          </p:cNvPicPr>
          <p:nvPr/>
        </p:nvPicPr>
        <p:blipFill>
          <a:blip r:embed="rId7">
            <a:clrChange>
              <a:clrFrom>
                <a:srgbClr val="DADADA"/>
              </a:clrFrom>
              <a:clrTo>
                <a:srgbClr val="DADADA">
                  <a:alpha val="0"/>
                </a:srgbClr>
              </a:clrTo>
            </a:clrChange>
          </a:blip>
          <a:stretch>
            <a:fillRect/>
          </a:stretch>
        </p:blipFill>
        <p:spPr>
          <a:xfrm>
            <a:off x="2204874" y="4250389"/>
            <a:ext cx="1857375" cy="1581150"/>
          </a:xfrm>
          <a:prstGeom prst="rect">
            <a:avLst/>
          </a:prstGeom>
        </p:spPr>
      </p:pic>
      <p:sp>
        <p:nvSpPr>
          <p:cNvPr id="14" name="TextBox 13">
            <a:extLst>
              <a:ext uri="{FF2B5EF4-FFF2-40B4-BE49-F238E27FC236}">
                <a16:creationId xmlns:a16="http://schemas.microsoft.com/office/drawing/2014/main" id="{3BA32CC1-46EF-A848-8D27-04AD513EE3C6}"/>
              </a:ext>
            </a:extLst>
          </p:cNvPr>
          <p:cNvSpPr txBox="1"/>
          <p:nvPr/>
        </p:nvSpPr>
        <p:spPr>
          <a:xfrm>
            <a:off x="2204874" y="5980879"/>
            <a:ext cx="2235895" cy="461665"/>
          </a:xfrm>
          <a:prstGeom prst="rect">
            <a:avLst/>
          </a:prstGeom>
          <a:noFill/>
        </p:spPr>
        <p:txBody>
          <a:bodyPr wrap="square">
            <a:spAutoFit/>
          </a:bodyPr>
          <a:lstStyle/>
          <a:p>
            <a:pPr algn="l"/>
            <a:r>
              <a:rPr lang="en-US" sz="2400" b="1" i="0" dirty="0">
                <a:solidFill>
                  <a:srgbClr val="333E48"/>
                </a:solidFill>
                <a:effectLst/>
                <a:latin typeface="National 2"/>
              </a:rPr>
              <a:t>Package </a:t>
            </a:r>
            <a:r>
              <a:rPr lang="en-US" sz="2400" b="1" dirty="0">
                <a:solidFill>
                  <a:srgbClr val="333E48"/>
                </a:solidFill>
                <a:latin typeface="National 2"/>
              </a:rPr>
              <a:t>T</a:t>
            </a:r>
            <a:r>
              <a:rPr lang="en-US" sz="2400" b="1" i="0" dirty="0">
                <a:solidFill>
                  <a:srgbClr val="333E48"/>
                </a:solidFill>
                <a:effectLst/>
                <a:latin typeface="National 2"/>
              </a:rPr>
              <a:t>esting</a:t>
            </a:r>
          </a:p>
        </p:txBody>
      </p:sp>
      <p:pic>
        <p:nvPicPr>
          <p:cNvPr id="15" name="Picture 14">
            <a:extLst>
              <a:ext uri="{FF2B5EF4-FFF2-40B4-BE49-F238E27FC236}">
                <a16:creationId xmlns:a16="http://schemas.microsoft.com/office/drawing/2014/main" id="{FB1FA206-3B71-4842-922B-14ADB97EC5BD}"/>
              </a:ext>
            </a:extLst>
          </p:cNvPr>
          <p:cNvPicPr>
            <a:picLocks noChangeAspect="1"/>
          </p:cNvPicPr>
          <p:nvPr/>
        </p:nvPicPr>
        <p:blipFill>
          <a:blip r:embed="rId8">
            <a:clrChange>
              <a:clrFrom>
                <a:srgbClr val="F2F2F2"/>
              </a:clrFrom>
              <a:clrTo>
                <a:srgbClr val="F2F2F2">
                  <a:alpha val="0"/>
                </a:srgbClr>
              </a:clrTo>
            </a:clrChange>
            <a:duotone>
              <a:schemeClr val="accent4">
                <a:shade val="45000"/>
                <a:satMod val="135000"/>
              </a:schemeClr>
              <a:prstClr val="white"/>
            </a:duotone>
          </a:blip>
          <a:stretch>
            <a:fillRect/>
          </a:stretch>
        </p:blipFill>
        <p:spPr>
          <a:xfrm>
            <a:off x="7361781" y="4450414"/>
            <a:ext cx="1905000" cy="1381125"/>
          </a:xfrm>
          <a:prstGeom prst="rect">
            <a:avLst/>
          </a:prstGeom>
        </p:spPr>
      </p:pic>
      <p:sp>
        <p:nvSpPr>
          <p:cNvPr id="16" name="TextBox 15">
            <a:extLst>
              <a:ext uri="{FF2B5EF4-FFF2-40B4-BE49-F238E27FC236}">
                <a16:creationId xmlns:a16="http://schemas.microsoft.com/office/drawing/2014/main" id="{2398932C-06F8-AA4E-9588-74C5F55FB43B}"/>
              </a:ext>
            </a:extLst>
          </p:cNvPr>
          <p:cNvSpPr txBox="1"/>
          <p:nvPr/>
        </p:nvSpPr>
        <p:spPr>
          <a:xfrm>
            <a:off x="7021906" y="5831539"/>
            <a:ext cx="2584749" cy="461665"/>
          </a:xfrm>
          <a:prstGeom prst="rect">
            <a:avLst/>
          </a:prstGeom>
          <a:noFill/>
        </p:spPr>
        <p:txBody>
          <a:bodyPr wrap="square">
            <a:spAutoFit/>
          </a:bodyPr>
          <a:lstStyle/>
          <a:p>
            <a:pPr algn="l"/>
            <a:r>
              <a:rPr lang="en-US" sz="2400" b="1" i="0" dirty="0">
                <a:solidFill>
                  <a:srgbClr val="333E48"/>
                </a:solidFill>
                <a:effectLst/>
                <a:latin typeface="National 2"/>
              </a:rPr>
              <a:t>Messaging </a:t>
            </a:r>
            <a:r>
              <a:rPr lang="en-US" sz="2400" b="1" dirty="0">
                <a:solidFill>
                  <a:srgbClr val="333E48"/>
                </a:solidFill>
                <a:latin typeface="National 2"/>
              </a:rPr>
              <a:t>T</a:t>
            </a:r>
            <a:r>
              <a:rPr lang="en-US" sz="2400" b="1" i="0" dirty="0">
                <a:solidFill>
                  <a:srgbClr val="333E48"/>
                </a:solidFill>
                <a:effectLst/>
                <a:latin typeface="National 2"/>
              </a:rPr>
              <a:t>esting</a:t>
            </a:r>
          </a:p>
        </p:txBody>
      </p:sp>
    </p:spTree>
    <p:extLst>
      <p:ext uri="{BB962C8B-B14F-4D97-AF65-F5344CB8AC3E}">
        <p14:creationId xmlns:p14="http://schemas.microsoft.com/office/powerpoint/2010/main" val="183668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16" grpId="0"/>
    </p:bldLst>
  </p:timing>
</p:sld>
</file>

<file path=ppt/theme/theme1.xml><?xml version="1.0" encoding="utf-8"?>
<a:theme xmlns:a="http://schemas.openxmlformats.org/drawingml/2006/main" name="Emeritus">
  <a:themeElements>
    <a:clrScheme name="Emeritus">
      <a:dk1>
        <a:srgbClr val="000000"/>
      </a:dk1>
      <a:lt1>
        <a:srgbClr val="FFFFFF"/>
      </a:lt1>
      <a:dk2>
        <a:srgbClr val="000000"/>
      </a:dk2>
      <a:lt2>
        <a:srgbClr val="FFFFFF"/>
      </a:lt2>
      <a:accent1>
        <a:srgbClr val="00BE6D"/>
      </a:accent1>
      <a:accent2>
        <a:srgbClr val="000000"/>
      </a:accent2>
      <a:accent3>
        <a:srgbClr val="7F7F7F"/>
      </a:accent3>
      <a:accent4>
        <a:srgbClr val="A5A5A5"/>
      </a:accent4>
      <a:accent5>
        <a:srgbClr val="C9C9C9"/>
      </a:accent5>
      <a:accent6>
        <a:srgbClr val="EDEDED"/>
      </a:accent6>
      <a:hlink>
        <a:srgbClr val="00BE6D"/>
      </a:hlink>
      <a:folHlink>
        <a:srgbClr val="00BE6D"/>
      </a:folHlink>
    </a:clrScheme>
    <a:fontScheme name="Emeritus">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err="1" smtClean="0"/>
        </a:defPPr>
      </a:lstStyle>
      <a:style>
        <a:lnRef idx="0">
          <a:scrgbClr r="0" g="0" b="0"/>
        </a:lnRef>
        <a:fillRef idx="0">
          <a:scrgbClr r="0" g="0" b="0"/>
        </a:fillRef>
        <a:effectRef idx="0">
          <a:scrgbClr r="0" g="0" b="0"/>
        </a:effectRef>
        <a:fontRef idx="minor">
          <a:schemeClr val="lt1"/>
        </a:fontRef>
      </a:style>
    </a:spDef>
    <a:txDef>
      <a:spPr>
        <a:noFill/>
      </a:spPr>
      <a:bodyPr wrap="square" lIns="91440" tIns="91440" rIns="91440" bIns="91440" rtlCol="0" anchor="ctr">
        <a:noAutofit/>
      </a:bodyPr>
      <a:lstStyle>
        <a:defPPr algn="l">
          <a:defRPr sz="1000" dirty="0" err="1" smtClean="0">
            <a:solidFill>
              <a:srgbClr val="000000"/>
            </a:solidFill>
            <a:latin typeface="Montserrat" panose="00000500000000000000" pitchFamily="2" charset="0"/>
          </a:defRPr>
        </a:defPPr>
      </a:lstStyle>
    </a:txDef>
  </a:objectDefaults>
  <a:extraClrSchemeLst/>
  <a:extLst>
    <a:ext uri="{05A4C25C-085E-4340-85A3-A5531E510DB2}">
      <thm15:themeFamily xmlns:thm15="http://schemas.microsoft.com/office/thememl/2012/main" name="Emeritus PPT.potx" id="{051D7298-9CF1-4F7C-AE0E-9FFA128AC21F}" vid="{88CD0C25-86C4-4839-B7C6-DE78F456CF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520A2EDA40074E9699A2C39AF1E97E" ma:contentTypeVersion="11" ma:contentTypeDescription="Create a new document." ma:contentTypeScope="" ma:versionID="d992e9c662992e1d036735a6d9edc9bd">
  <xsd:schema xmlns:xsd="http://www.w3.org/2001/XMLSchema" xmlns:xs="http://www.w3.org/2001/XMLSchema" xmlns:p="http://schemas.microsoft.com/office/2006/metadata/properties" xmlns:ns2="76adb96e-0619-4e48-998c-f0c1f4993010" xmlns:ns3="418ffb1e-4fc0-4b33-b720-c01b743ef8dc" targetNamespace="http://schemas.microsoft.com/office/2006/metadata/properties" ma:root="true" ma:fieldsID="2f7b36fa1cdcd53fb8c3b04ea42d0d81" ns2:_="" ns3:_="">
    <xsd:import namespace="76adb96e-0619-4e48-998c-f0c1f4993010"/>
    <xsd:import namespace="418ffb1e-4fc0-4b33-b720-c01b743ef8d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adb96e-0619-4e48-998c-f0c1f49930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18ffb1e-4fc0-4b33-b720-c01b743ef8d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76B027-9C8C-41F7-9F0D-347D0517AB01}">
  <ds:schemaRefs>
    <ds:schemaRef ds:uri="http://purl.org/dc/elements/1.1/"/>
    <ds:schemaRef ds:uri="http://schemas.microsoft.com/office/2006/metadata/properties"/>
    <ds:schemaRef ds:uri="418ffb1e-4fc0-4b33-b720-c01b743ef8dc"/>
    <ds:schemaRef ds:uri="http://schemas.microsoft.com/office/infopath/2007/PartnerControls"/>
    <ds:schemaRef ds:uri="http://www.w3.org/XML/1998/namespace"/>
    <ds:schemaRef ds:uri="http://schemas.microsoft.com/office/2006/documentManagement/types"/>
    <ds:schemaRef ds:uri="http://purl.org/dc/terms/"/>
    <ds:schemaRef ds:uri="http://schemas.openxmlformats.org/package/2006/metadata/core-properties"/>
    <ds:schemaRef ds:uri="76adb96e-0619-4e48-998c-f0c1f4993010"/>
    <ds:schemaRef ds:uri="http://purl.org/dc/dcmitype/"/>
  </ds:schemaRefs>
</ds:datastoreItem>
</file>

<file path=customXml/itemProps2.xml><?xml version="1.0" encoding="utf-8"?>
<ds:datastoreItem xmlns:ds="http://schemas.openxmlformats.org/officeDocument/2006/customXml" ds:itemID="{1E909572-4B23-4EA3-944A-DF609A2B2C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adb96e-0619-4e48-998c-f0c1f4993010"/>
    <ds:schemaRef ds:uri="418ffb1e-4fc0-4b33-b720-c01b743ef8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4CC27C-6CF7-4B76-999E-6DAEEF505F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7161</TotalTime>
  <Words>5635</Words>
  <Application>Microsoft Macintosh PowerPoint</Application>
  <PresentationFormat>Widescreen</PresentationFormat>
  <Paragraphs>598</Paragraphs>
  <Slides>38</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AvenirNext</vt:lpstr>
      <vt:lpstr>calibre</vt:lpstr>
      <vt:lpstr>Calibri</vt:lpstr>
      <vt:lpstr>Lato Extended</vt:lpstr>
      <vt:lpstr>Montserrat</vt:lpstr>
      <vt:lpstr>National 2</vt:lpstr>
      <vt:lpstr>ProximaNova</vt:lpstr>
      <vt:lpstr>TiemposTextWeb-Regular</vt:lpstr>
      <vt:lpstr>var(--font-family-calibre)</vt:lpstr>
      <vt:lpstr>Emeritus</vt:lpstr>
      <vt:lpstr>Module 6-Concept Development and Testing Office Hours with Raunak Goyal  Nov 18, 2023</vt:lpstr>
      <vt:lpstr>AGENDA</vt:lpstr>
      <vt:lpstr>GETTING HELP</vt:lpstr>
      <vt:lpstr>GETTING HELP</vt:lpstr>
      <vt:lpstr>MODULE REVIEW – NEW PRODUCT DEVELOPMENT </vt:lpstr>
      <vt:lpstr>MODULE REVIEW – CONCEPT TESTING</vt:lpstr>
      <vt:lpstr>MODULE REVIEW – CONCEPT TESTING </vt:lpstr>
      <vt:lpstr>MODULE REVIEW – 7 STEP METHOD</vt:lpstr>
      <vt:lpstr>CONCEPT TESTING USE CASES</vt:lpstr>
      <vt:lpstr>FORMULATING CONCEPT TESTING QUESTIONS</vt:lpstr>
      <vt:lpstr>CONCEPT TESTING, WHEN?</vt:lpstr>
      <vt:lpstr>ASSIGNMENT 6.3 PROBLEM</vt:lpstr>
      <vt:lpstr>ASSIGNMENT 6.3 SUBMISSION</vt:lpstr>
      <vt:lpstr>ASSIGNMENT 6.3 Rubric</vt:lpstr>
      <vt:lpstr>ASSIGNMENT 6.3 Criteria</vt:lpstr>
      <vt:lpstr>MODULE REVIEW – SALES FORECAST </vt:lpstr>
      <vt:lpstr>SIMPLE EXPONENTIAL SMOOTHING</vt:lpstr>
      <vt:lpstr>FAILED PRODUCT CONCEPTS QUIZ</vt:lpstr>
      <vt:lpstr>FAILED PRODUCT CONCEPTS QUIZ</vt:lpstr>
      <vt:lpstr>GENERAL COMMENTARY - JUDGMENT</vt:lpstr>
      <vt:lpstr>ASSIGNMENT 6.4 PROBLEM</vt:lpstr>
      <vt:lpstr>ASSIGNMENT 6.4 SUBMISSION</vt:lpstr>
      <vt:lpstr>ASSIGNMENT 6.4 - DIAPERS</vt:lpstr>
      <vt:lpstr>ASSIGNMENT 6.4 – ICE CREAM</vt:lpstr>
      <vt:lpstr>MODULE REVIEW – FORECASTING</vt:lpstr>
      <vt:lpstr>MODULE REVIEW – FORECASTING</vt:lpstr>
      <vt:lpstr>ADDITIONAL RESOURCES</vt:lpstr>
      <vt:lpstr>ADDITIONAL RESOURCES</vt:lpstr>
      <vt:lpstr>QUESTIONS FROM DISCUSSION BOARDS &amp; IN-BOX</vt:lpstr>
      <vt:lpstr>QUESTIONS FROM DISCUSSION BOARDS &amp; IN-BOX</vt:lpstr>
      <vt:lpstr>QUESTIONS FROM DISCUSSION BOARDS &amp; IN-BOX</vt:lpstr>
      <vt:lpstr>PowerPoint Presentation</vt:lpstr>
      <vt:lpstr>PowerPoint Presentation</vt:lpstr>
      <vt:lpstr>PowerPoint Presentation</vt:lpstr>
      <vt:lpstr>PowerPoint Presentation</vt:lpstr>
      <vt:lpstr>MODULE REVIEW – A/B TESTING EXAMPLE</vt:lpstr>
      <vt:lpstr>MODULE REVIEW – SaaS CUSTOMER JOURNEY</vt:lpstr>
      <vt:lpstr>MODULE REVIEW – A/B TESTING GUESS THE WINNER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Megan McCafferty</dc:creator>
  <cp:lastModifiedBy>Raunak Goyal</cp:lastModifiedBy>
  <cp:revision>20</cp:revision>
  <dcterms:created xsi:type="dcterms:W3CDTF">2021-01-29T12:21:07Z</dcterms:created>
  <dcterms:modified xsi:type="dcterms:W3CDTF">2023-11-18T08:27:59Z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2021-01-11T00:00:00Z</vt:filetime>
  </property>
  <property fmtid="{D5CDD505-2E9C-101B-9397-08002B2CF9AE}" pid="3" name="ContentTypeId">
    <vt:lpwstr>0x010100D0520A2EDA40074E9699A2C39AF1E97E</vt:lpwstr>
  </property>
  <property fmtid="{D5CDD505-2E9C-101B-9397-08002B2CF9AE}" pid="4" name="Creator">
    <vt:lpwstr>Adobe Illustrator 24.3 (Macintosh)</vt:lpwstr>
  </property>
  <property fmtid="{D5CDD505-2E9C-101B-9397-08002B2CF9AE}" pid="5" name="Created">
    <vt:filetime>2021-01-11T00:00:00Z</vt:filetime>
  </property>
</Properties>
</file>